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4106" r:id="rId3"/>
    <p:sldId id="4158" r:id="rId4"/>
    <p:sldId id="4159" r:id="rId5"/>
    <p:sldId id="461" r:id="rId6"/>
    <p:sldId id="462" r:id="rId7"/>
    <p:sldId id="4171" r:id="rId8"/>
    <p:sldId id="380" r:id="rId9"/>
    <p:sldId id="592" r:id="rId10"/>
    <p:sldId id="260" r:id="rId11"/>
    <p:sldId id="291" r:id="rId12"/>
    <p:sldId id="4166" r:id="rId13"/>
    <p:sldId id="4172" r:id="rId14"/>
    <p:sldId id="386" r:id="rId15"/>
    <p:sldId id="384" r:id="rId16"/>
    <p:sldId id="411" r:id="rId17"/>
    <p:sldId id="374" r:id="rId18"/>
    <p:sldId id="388" r:id="rId19"/>
    <p:sldId id="383" r:id="rId20"/>
    <p:sldId id="4169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Silkina\AppData\Local\Microsoft\Windows\INetCache\Content.Outlook\LCP16AFI\Bluestone%20Spirulina%20maxima%2030_04_24_Racewa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Silkina\AppData\Local\Microsoft\Windows\INetCache\Content.Outlook\LCP16AFI\Bluestone%20Spirulina%20maxima%2030_04_24_Racewa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0" i="1" u="none" strike="noStrike" baseline="0">
                <a:effectLst/>
              </a:rPr>
              <a:t>Limnospira maxima </a:t>
            </a:r>
            <a:r>
              <a:rPr lang="en-GB" sz="1400" b="0" i="0" u="none" strike="noStrike" baseline="0">
                <a:effectLst/>
              </a:rPr>
              <a:t>growth in raceway 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6.9459886366905074E-2"/>
          <c:y val="0.12541666666666668"/>
          <c:w val="0.8868815431889554"/>
          <c:h val="0.70593503937007862"/>
        </c:manualLayout>
      </c:layout>
      <c:lineChart>
        <c:grouping val="standard"/>
        <c:varyColors val="0"/>
        <c:ser>
          <c:idx val="0"/>
          <c:order val="0"/>
          <c:tx>
            <c:strRef>
              <c:f>'30_04_24'!$N$6</c:f>
              <c:strCache>
                <c:ptCount val="1"/>
                <c:pt idx="0">
                  <c:v>O.D.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'30_04_24'!$M$7:$M$30</c:f>
              <c:numCache>
                <c:formatCode>General</c:formatCode>
                <c:ptCount val="2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  <c:pt idx="5">
                  <c:v>35</c:v>
                </c:pt>
                <c:pt idx="6">
                  <c:v>42</c:v>
                </c:pt>
                <c:pt idx="7">
                  <c:v>49</c:v>
                </c:pt>
                <c:pt idx="8">
                  <c:v>56</c:v>
                </c:pt>
                <c:pt idx="9">
                  <c:v>64</c:v>
                </c:pt>
                <c:pt idx="10">
                  <c:v>70</c:v>
                </c:pt>
                <c:pt idx="11">
                  <c:v>77</c:v>
                </c:pt>
                <c:pt idx="12">
                  <c:v>84</c:v>
                </c:pt>
                <c:pt idx="13">
                  <c:v>92</c:v>
                </c:pt>
                <c:pt idx="14">
                  <c:v>98</c:v>
                </c:pt>
                <c:pt idx="15">
                  <c:v>105</c:v>
                </c:pt>
                <c:pt idx="16">
                  <c:v>112</c:v>
                </c:pt>
                <c:pt idx="17">
                  <c:v>119</c:v>
                </c:pt>
                <c:pt idx="18">
                  <c:v>126</c:v>
                </c:pt>
                <c:pt idx="19">
                  <c:v>133</c:v>
                </c:pt>
                <c:pt idx="20">
                  <c:v>140</c:v>
                </c:pt>
                <c:pt idx="21">
                  <c:v>147</c:v>
                </c:pt>
                <c:pt idx="22">
                  <c:v>154</c:v>
                </c:pt>
                <c:pt idx="23">
                  <c:v>160</c:v>
                </c:pt>
              </c:numCache>
            </c:numRef>
          </c:cat>
          <c:val>
            <c:numRef>
              <c:f>'30_04_24'!$N$7:$N$30</c:f>
              <c:numCache>
                <c:formatCode>General</c:formatCode>
                <c:ptCount val="24"/>
                <c:pt idx="0">
                  <c:v>0.3679</c:v>
                </c:pt>
                <c:pt idx="1">
                  <c:v>0.4748</c:v>
                </c:pt>
                <c:pt idx="2">
                  <c:v>0.58660000000000001</c:v>
                </c:pt>
                <c:pt idx="3">
                  <c:v>0.71970000000000001</c:v>
                </c:pt>
                <c:pt idx="4">
                  <c:v>0.8921</c:v>
                </c:pt>
                <c:pt idx="5">
                  <c:v>1.2648999999999999</c:v>
                </c:pt>
                <c:pt idx="6">
                  <c:v>1.5911999999999999</c:v>
                </c:pt>
                <c:pt idx="7">
                  <c:v>1.8573999999999999</c:v>
                </c:pt>
                <c:pt idx="8">
                  <c:v>2.1751999999999998</c:v>
                </c:pt>
                <c:pt idx="9">
                  <c:v>2.3595999999999999</c:v>
                </c:pt>
                <c:pt idx="10">
                  <c:v>0.45650000000000002</c:v>
                </c:pt>
                <c:pt idx="11">
                  <c:v>0.54500000000000004</c:v>
                </c:pt>
                <c:pt idx="12">
                  <c:v>0.75050000000000006</c:v>
                </c:pt>
                <c:pt idx="13">
                  <c:v>0.90480000000000005</c:v>
                </c:pt>
                <c:pt idx="14">
                  <c:v>1.0249999999999999</c:v>
                </c:pt>
                <c:pt idx="15">
                  <c:v>1.1426000000000001</c:v>
                </c:pt>
                <c:pt idx="16">
                  <c:v>1.2572000000000001</c:v>
                </c:pt>
                <c:pt idx="17">
                  <c:v>1.4798</c:v>
                </c:pt>
                <c:pt idx="18">
                  <c:v>1.5064</c:v>
                </c:pt>
                <c:pt idx="19">
                  <c:v>1.6264000000000001</c:v>
                </c:pt>
                <c:pt idx="20">
                  <c:v>1.8922000000000001</c:v>
                </c:pt>
                <c:pt idx="21">
                  <c:v>2.2881999999999998</c:v>
                </c:pt>
                <c:pt idx="22">
                  <c:v>2.3996</c:v>
                </c:pt>
                <c:pt idx="23">
                  <c:v>2.4481999999999999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2BF-4BC6-8999-054956020527}"/>
            </c:ext>
          </c:extLst>
        </c:ser>
        <c:ser>
          <c:idx val="1"/>
          <c:order val="1"/>
          <c:tx>
            <c:strRef>
              <c:f>'30_04_24'!$O$6</c:f>
              <c:strCache>
                <c:ptCount val="1"/>
                <c:pt idx="0">
                  <c:v>D.W. (g/L)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'30_04_24'!$M$7:$M$30</c:f>
              <c:numCache>
                <c:formatCode>General</c:formatCode>
                <c:ptCount val="2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  <c:pt idx="5">
                  <c:v>35</c:v>
                </c:pt>
                <c:pt idx="6">
                  <c:v>42</c:v>
                </c:pt>
                <c:pt idx="7">
                  <c:v>49</c:v>
                </c:pt>
                <c:pt idx="8">
                  <c:v>56</c:v>
                </c:pt>
                <c:pt idx="9">
                  <c:v>64</c:v>
                </c:pt>
                <c:pt idx="10">
                  <c:v>70</c:v>
                </c:pt>
                <c:pt idx="11">
                  <c:v>77</c:v>
                </c:pt>
                <c:pt idx="12">
                  <c:v>84</c:v>
                </c:pt>
                <c:pt idx="13">
                  <c:v>92</c:v>
                </c:pt>
                <c:pt idx="14">
                  <c:v>98</c:v>
                </c:pt>
                <c:pt idx="15">
                  <c:v>105</c:v>
                </c:pt>
                <c:pt idx="16">
                  <c:v>112</c:v>
                </c:pt>
                <c:pt idx="17">
                  <c:v>119</c:v>
                </c:pt>
                <c:pt idx="18">
                  <c:v>126</c:v>
                </c:pt>
                <c:pt idx="19">
                  <c:v>133</c:v>
                </c:pt>
                <c:pt idx="20">
                  <c:v>140</c:v>
                </c:pt>
                <c:pt idx="21">
                  <c:v>147</c:v>
                </c:pt>
                <c:pt idx="22">
                  <c:v>154</c:v>
                </c:pt>
                <c:pt idx="23">
                  <c:v>160</c:v>
                </c:pt>
              </c:numCache>
            </c:numRef>
          </c:cat>
          <c:val>
            <c:numRef>
              <c:f>'30_04_24'!$O$7:$O$30</c:f>
              <c:numCache>
                <c:formatCode>General</c:formatCode>
                <c:ptCount val="24"/>
                <c:pt idx="0">
                  <c:v>0.34999999999998366</c:v>
                </c:pt>
                <c:pt idx="1">
                  <c:v>0.43999999999999595</c:v>
                </c:pt>
                <c:pt idx="2">
                  <c:v>0.55999999999998273</c:v>
                </c:pt>
                <c:pt idx="3">
                  <c:v>0.70000000000001172</c:v>
                </c:pt>
                <c:pt idx="4">
                  <c:v>0.8799999999999919</c:v>
                </c:pt>
                <c:pt idx="5">
                  <c:v>1.1600000000000055</c:v>
                </c:pt>
                <c:pt idx="6">
                  <c:v>1.3800000000000257</c:v>
                </c:pt>
                <c:pt idx="7">
                  <c:v>1.540000000000008</c:v>
                </c:pt>
                <c:pt idx="8">
                  <c:v>1.7199999999999882</c:v>
                </c:pt>
                <c:pt idx="9">
                  <c:v>1.9400000000000084</c:v>
                </c:pt>
                <c:pt idx="10">
                  <c:v>0.39000000000000007</c:v>
                </c:pt>
                <c:pt idx="11">
                  <c:v>0.41999999999999815</c:v>
                </c:pt>
                <c:pt idx="12">
                  <c:v>0.57999999999998053</c:v>
                </c:pt>
                <c:pt idx="13">
                  <c:v>0.62000000000002053</c:v>
                </c:pt>
                <c:pt idx="14">
                  <c:v>0.76000000000000512</c:v>
                </c:pt>
                <c:pt idx="15">
                  <c:v>0.8799999999999919</c:v>
                </c:pt>
                <c:pt idx="16">
                  <c:v>0.95999999999998309</c:v>
                </c:pt>
                <c:pt idx="17">
                  <c:v>1.1400000000000077</c:v>
                </c:pt>
                <c:pt idx="18">
                  <c:v>1.2399999999999967</c:v>
                </c:pt>
                <c:pt idx="19">
                  <c:v>1.2599999999999945</c:v>
                </c:pt>
                <c:pt idx="20">
                  <c:v>1.3400000000000301</c:v>
                </c:pt>
                <c:pt idx="21">
                  <c:v>1.5000000000000124</c:v>
                </c:pt>
                <c:pt idx="22">
                  <c:v>1.7799999999999816</c:v>
                </c:pt>
                <c:pt idx="23">
                  <c:v>1.8400000000000194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2BF-4BC6-8999-054956020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0305167"/>
        <c:axId val="570285967"/>
      </c:lineChart>
      <c:catAx>
        <c:axId val="570305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85967"/>
        <c:crosses val="autoZero"/>
        <c:auto val="1"/>
        <c:lblAlgn val="ctr"/>
        <c:lblOffset val="100"/>
        <c:noMultiLvlLbl val="0"/>
      </c:catAx>
      <c:valAx>
        <c:axId val="57028596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305167"/>
        <c:crosses val="autoZero"/>
        <c:crossBetween val="midCat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46647827868664521"/>
          <c:y val="0.21354111986001753"/>
          <c:w val="0.32117336655031553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Nutrients uptake in raceway by Limnospira</a:t>
            </a:r>
            <a:r>
              <a:rPr lang="en-US" baseline="0"/>
              <a:t> maxima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92075668440638"/>
          <c:y val="0.13467592592592592"/>
          <c:w val="0.77849362086812302"/>
          <c:h val="0.68741652085156024"/>
        </c:manualLayout>
      </c:layout>
      <c:lineChart>
        <c:grouping val="standard"/>
        <c:varyColors val="0"/>
        <c:ser>
          <c:idx val="1"/>
          <c:order val="1"/>
          <c:tx>
            <c:strRef>
              <c:f>'30_04_24'!$Q$6</c:f>
              <c:strCache>
                <c:ptCount val="1"/>
                <c:pt idx="0">
                  <c:v>Nitrate (mg/L)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'30_04_24'!$M$7:$M$30</c:f>
              <c:numCache>
                <c:formatCode>General</c:formatCode>
                <c:ptCount val="2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  <c:pt idx="5">
                  <c:v>35</c:v>
                </c:pt>
                <c:pt idx="6">
                  <c:v>42</c:v>
                </c:pt>
                <c:pt idx="7">
                  <c:v>49</c:v>
                </c:pt>
                <c:pt idx="8">
                  <c:v>56</c:v>
                </c:pt>
                <c:pt idx="9">
                  <c:v>64</c:v>
                </c:pt>
                <c:pt idx="10">
                  <c:v>70</c:v>
                </c:pt>
                <c:pt idx="11">
                  <c:v>77</c:v>
                </c:pt>
                <c:pt idx="12">
                  <c:v>84</c:v>
                </c:pt>
                <c:pt idx="13">
                  <c:v>92</c:v>
                </c:pt>
                <c:pt idx="14">
                  <c:v>98</c:v>
                </c:pt>
                <c:pt idx="15">
                  <c:v>105</c:v>
                </c:pt>
                <c:pt idx="16">
                  <c:v>112</c:v>
                </c:pt>
                <c:pt idx="17">
                  <c:v>119</c:v>
                </c:pt>
                <c:pt idx="18">
                  <c:v>126</c:v>
                </c:pt>
                <c:pt idx="19">
                  <c:v>133</c:v>
                </c:pt>
                <c:pt idx="20">
                  <c:v>140</c:v>
                </c:pt>
                <c:pt idx="21">
                  <c:v>147</c:v>
                </c:pt>
                <c:pt idx="22">
                  <c:v>154</c:v>
                </c:pt>
                <c:pt idx="23">
                  <c:v>160</c:v>
                </c:pt>
              </c:numCache>
            </c:numRef>
          </c:cat>
          <c:val>
            <c:numRef>
              <c:f>'30_04_24'!$Q$7:$Q$30</c:f>
              <c:numCache>
                <c:formatCode>0.00</c:formatCode>
                <c:ptCount val="24"/>
                <c:pt idx="0">
                  <c:v>1371.8062015503876</c:v>
                </c:pt>
                <c:pt idx="1">
                  <c:v>1362.5813953488373</c:v>
                </c:pt>
                <c:pt idx="2">
                  <c:v>1359.7906976744187</c:v>
                </c:pt>
                <c:pt idx="3">
                  <c:v>1344.3643410852712</c:v>
                </c:pt>
                <c:pt idx="4">
                  <c:v>1330.643410852713</c:v>
                </c:pt>
                <c:pt idx="5">
                  <c:v>1248.7054263565892</c:v>
                </c:pt>
                <c:pt idx="6">
                  <c:v>1162.2713178294573</c:v>
                </c:pt>
                <c:pt idx="7">
                  <c:v>1143.2790697674418</c:v>
                </c:pt>
                <c:pt idx="8">
                  <c:v>1024.984496124031</c:v>
                </c:pt>
                <c:pt idx="9">
                  <c:v>940.48837209302326</c:v>
                </c:pt>
                <c:pt idx="10">
                  <c:v>1390.9922480620155</c:v>
                </c:pt>
                <c:pt idx="11">
                  <c:v>1304.8294573643411</c:v>
                </c:pt>
                <c:pt idx="12">
                  <c:v>1192.6201550387598</c:v>
                </c:pt>
                <c:pt idx="13">
                  <c:v>1118.5503875968991</c:v>
                </c:pt>
                <c:pt idx="14">
                  <c:v>1054.5968992248063</c:v>
                </c:pt>
                <c:pt idx="15">
                  <c:v>1040.643410852713</c:v>
                </c:pt>
                <c:pt idx="16">
                  <c:v>1006.3410852713179</c:v>
                </c:pt>
                <c:pt idx="17">
                  <c:v>1000.9922480620154</c:v>
                </c:pt>
                <c:pt idx="18">
                  <c:v>893.78294573643404</c:v>
                </c:pt>
                <c:pt idx="19">
                  <c:v>842.38759689922472</c:v>
                </c:pt>
                <c:pt idx="20">
                  <c:v>804.94573643410843</c:v>
                </c:pt>
                <c:pt idx="21">
                  <c:v>771.34108527131775</c:v>
                </c:pt>
                <c:pt idx="22">
                  <c:v>765.29457364341079</c:v>
                </c:pt>
                <c:pt idx="23">
                  <c:v>716.10852713178292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24C-4563-8FAE-E1C0A0E01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956704"/>
        <c:axId val="194957184"/>
      </c:lineChart>
      <c:lineChart>
        <c:grouping val="standard"/>
        <c:varyColors val="0"/>
        <c:ser>
          <c:idx val="0"/>
          <c:order val="0"/>
          <c:tx>
            <c:strRef>
              <c:f>'30_04_24'!$P$6</c:f>
              <c:strCache>
                <c:ptCount val="1"/>
                <c:pt idx="0">
                  <c:v>Phosphate (mg/L)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'30_04_24'!$M$7:$M$30</c:f>
              <c:numCache>
                <c:formatCode>General</c:formatCode>
                <c:ptCount val="24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21</c:v>
                </c:pt>
                <c:pt idx="4">
                  <c:v>28</c:v>
                </c:pt>
                <c:pt idx="5">
                  <c:v>35</c:v>
                </c:pt>
                <c:pt idx="6">
                  <c:v>42</c:v>
                </c:pt>
                <c:pt idx="7">
                  <c:v>49</c:v>
                </c:pt>
                <c:pt idx="8">
                  <c:v>56</c:v>
                </c:pt>
                <c:pt idx="9">
                  <c:v>64</c:v>
                </c:pt>
                <c:pt idx="10">
                  <c:v>70</c:v>
                </c:pt>
                <c:pt idx="11">
                  <c:v>77</c:v>
                </c:pt>
                <c:pt idx="12">
                  <c:v>84</c:v>
                </c:pt>
                <c:pt idx="13">
                  <c:v>92</c:v>
                </c:pt>
                <c:pt idx="14">
                  <c:v>98</c:v>
                </c:pt>
                <c:pt idx="15">
                  <c:v>105</c:v>
                </c:pt>
                <c:pt idx="16">
                  <c:v>112</c:v>
                </c:pt>
                <c:pt idx="17">
                  <c:v>119</c:v>
                </c:pt>
                <c:pt idx="18">
                  <c:v>126</c:v>
                </c:pt>
                <c:pt idx="19">
                  <c:v>133</c:v>
                </c:pt>
                <c:pt idx="20">
                  <c:v>140</c:v>
                </c:pt>
                <c:pt idx="21">
                  <c:v>147</c:v>
                </c:pt>
                <c:pt idx="22">
                  <c:v>154</c:v>
                </c:pt>
                <c:pt idx="23">
                  <c:v>160</c:v>
                </c:pt>
              </c:numCache>
            </c:numRef>
          </c:cat>
          <c:val>
            <c:numRef>
              <c:f>'30_04_24'!$P$7:$P$30</c:f>
              <c:numCache>
                <c:formatCode>0.00</c:formatCode>
                <c:ptCount val="24"/>
                <c:pt idx="0">
                  <c:v>199.67281105990784</c:v>
                </c:pt>
                <c:pt idx="1">
                  <c:v>171.65437788018431</c:v>
                </c:pt>
                <c:pt idx="2">
                  <c:v>153.86635944700458</c:v>
                </c:pt>
                <c:pt idx="3">
                  <c:v>138.88940092165899</c:v>
                </c:pt>
                <c:pt idx="4">
                  <c:v>132.39170506912441</c:v>
                </c:pt>
                <c:pt idx="5">
                  <c:v>128.01382488479263</c:v>
                </c:pt>
                <c:pt idx="6">
                  <c:v>120.50230414746545</c:v>
                </c:pt>
                <c:pt idx="7">
                  <c:v>112.71428571428571</c:v>
                </c:pt>
                <c:pt idx="8">
                  <c:v>96.861751152073737</c:v>
                </c:pt>
                <c:pt idx="9">
                  <c:v>88.751152073732712</c:v>
                </c:pt>
                <c:pt idx="10">
                  <c:v>175.06451612903226</c:v>
                </c:pt>
                <c:pt idx="11">
                  <c:v>167.23041474654377</c:v>
                </c:pt>
                <c:pt idx="12">
                  <c:v>157</c:v>
                </c:pt>
                <c:pt idx="13">
                  <c:v>154.97235023041472</c:v>
                </c:pt>
                <c:pt idx="14">
                  <c:v>140.963133640553</c:v>
                </c:pt>
                <c:pt idx="15">
                  <c:v>136.35483870967741</c:v>
                </c:pt>
                <c:pt idx="16">
                  <c:v>131.28571428571428</c:v>
                </c:pt>
                <c:pt idx="17">
                  <c:v>127.52534562211981</c:v>
                </c:pt>
                <c:pt idx="18">
                  <c:v>121.11059907834101</c:v>
                </c:pt>
                <c:pt idx="19">
                  <c:v>111.30414746543779</c:v>
                </c:pt>
                <c:pt idx="20">
                  <c:v>106.84331797235023</c:v>
                </c:pt>
                <c:pt idx="21">
                  <c:v>105.44239631336406</c:v>
                </c:pt>
                <c:pt idx="22">
                  <c:v>103.85714285714286</c:v>
                </c:pt>
                <c:pt idx="23">
                  <c:v>100.61290322580645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24C-4563-8FAE-E1C0A0E01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9127984"/>
        <c:axId val="1769127024"/>
      </c:lineChart>
      <c:catAx>
        <c:axId val="194956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957184"/>
        <c:crosses val="autoZero"/>
        <c:auto val="1"/>
        <c:lblAlgn val="ctr"/>
        <c:lblOffset val="100"/>
        <c:noMultiLvlLbl val="0"/>
      </c:catAx>
      <c:valAx>
        <c:axId val="1949571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Nitrate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956704"/>
        <c:crosses val="autoZero"/>
        <c:crossBetween val="midCat"/>
      </c:valAx>
      <c:valAx>
        <c:axId val="1769127024"/>
        <c:scaling>
          <c:orientation val="minMax"/>
          <c:max val="25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Phosphate 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9127984"/>
        <c:crosses val="max"/>
        <c:crossBetween val="between"/>
      </c:valAx>
      <c:catAx>
        <c:axId val="1769127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912702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37716801782179121"/>
          <c:y val="0.67011969389416748"/>
          <c:w val="0.47948448626226625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FC6C33-0370-45B8-9DDD-8B6393CFC850}" type="doc">
      <dgm:prSet loTypeId="urn:microsoft.com/office/officeart/2005/8/layout/cycle2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868B5953-684D-4199-9E39-F0A4697E8C06}">
      <dgm:prSet phldrT="[Text]" phldr="1"/>
      <dgm:spPr>
        <a:noFill/>
        <a:ln>
          <a:noFill/>
        </a:ln>
      </dgm:spPr>
      <dgm:t>
        <a:bodyPr/>
        <a:lstStyle/>
        <a:p>
          <a:endParaRPr lang="en-GB" dirty="0"/>
        </a:p>
      </dgm:t>
    </dgm:pt>
    <dgm:pt modelId="{8AA18A36-42B8-4276-B54F-02118949EAB3}" type="parTrans" cxnId="{57FDEF9E-FCFB-44B6-A413-74415F4FDDF3}">
      <dgm:prSet/>
      <dgm:spPr/>
      <dgm:t>
        <a:bodyPr/>
        <a:lstStyle/>
        <a:p>
          <a:endParaRPr lang="en-GB"/>
        </a:p>
      </dgm:t>
    </dgm:pt>
    <dgm:pt modelId="{BE65041B-B31E-41F0-89C8-29C1F5063924}" type="sibTrans" cxnId="{57FDEF9E-FCFB-44B6-A413-74415F4FDDF3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GB">
            <a:solidFill>
              <a:schemeClr val="accent6">
                <a:lumMod val="75000"/>
              </a:schemeClr>
            </a:solidFill>
          </a:endParaRPr>
        </a:p>
      </dgm:t>
    </dgm:pt>
    <dgm:pt modelId="{73283AE9-D4D8-4A94-9A2A-A1225B1031DE}">
      <dgm:prSet phldrT="[Text]" phldr="1"/>
      <dgm:spPr>
        <a:noFill/>
        <a:ln>
          <a:noFill/>
        </a:ln>
      </dgm:spPr>
      <dgm:t>
        <a:bodyPr/>
        <a:lstStyle/>
        <a:p>
          <a:endParaRPr lang="en-GB"/>
        </a:p>
      </dgm:t>
    </dgm:pt>
    <dgm:pt modelId="{12BA1848-6A37-41E9-8E00-03E514194ADC}" type="parTrans" cxnId="{FE129434-689A-45F1-855B-0B5447D2063E}">
      <dgm:prSet/>
      <dgm:spPr/>
      <dgm:t>
        <a:bodyPr/>
        <a:lstStyle/>
        <a:p>
          <a:endParaRPr lang="en-GB"/>
        </a:p>
      </dgm:t>
    </dgm:pt>
    <dgm:pt modelId="{0CD49499-5DB0-4994-9EA5-886ACFD15830}" type="sibTrans" cxnId="{FE129434-689A-45F1-855B-0B5447D2063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GB">
            <a:solidFill>
              <a:schemeClr val="accent6">
                <a:lumMod val="75000"/>
              </a:schemeClr>
            </a:solidFill>
          </a:endParaRPr>
        </a:p>
      </dgm:t>
    </dgm:pt>
    <dgm:pt modelId="{36C18D12-E808-478F-B0C9-DE57A4F9EEB9}">
      <dgm:prSet phldrT="[Text]"/>
      <dgm:spPr>
        <a:noFill/>
        <a:ln>
          <a:noFill/>
        </a:ln>
      </dgm:spPr>
      <dgm:t>
        <a:bodyPr/>
        <a:lstStyle/>
        <a:p>
          <a:r>
            <a:rPr lang="en-GB" dirty="0"/>
            <a:t>SU</a:t>
          </a:r>
        </a:p>
      </dgm:t>
    </dgm:pt>
    <dgm:pt modelId="{AF69AB94-F715-4C53-B04E-718EC6316977}" type="sibTrans" cxnId="{E4F090FE-50E1-4FFA-8B97-395BE1320B6A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GB">
            <a:solidFill>
              <a:schemeClr val="accent6">
                <a:lumMod val="75000"/>
              </a:schemeClr>
            </a:solidFill>
          </a:endParaRPr>
        </a:p>
      </dgm:t>
    </dgm:pt>
    <dgm:pt modelId="{9B5CB707-D84C-4329-BC65-12FDA9FDE3FE}" type="parTrans" cxnId="{E4F090FE-50E1-4FFA-8B97-395BE1320B6A}">
      <dgm:prSet/>
      <dgm:spPr/>
      <dgm:t>
        <a:bodyPr/>
        <a:lstStyle/>
        <a:p>
          <a:endParaRPr lang="en-GB"/>
        </a:p>
      </dgm:t>
    </dgm:pt>
    <dgm:pt modelId="{0E7DD4CC-3AC5-4FB7-A232-BF17F09E3061}" type="pres">
      <dgm:prSet presAssocID="{BBFC6C33-0370-45B8-9DDD-8B6393CFC850}" presName="cycle" presStyleCnt="0">
        <dgm:presLayoutVars>
          <dgm:dir/>
          <dgm:resizeHandles val="exact"/>
        </dgm:presLayoutVars>
      </dgm:prSet>
      <dgm:spPr/>
    </dgm:pt>
    <dgm:pt modelId="{6CFCBFD0-63D6-40BA-B480-F5DFB3B0277B}" type="pres">
      <dgm:prSet presAssocID="{36C18D12-E808-478F-B0C9-DE57A4F9EEB9}" presName="node" presStyleLbl="node1" presStyleIdx="0" presStyleCnt="3">
        <dgm:presLayoutVars>
          <dgm:bulletEnabled val="1"/>
        </dgm:presLayoutVars>
      </dgm:prSet>
      <dgm:spPr/>
    </dgm:pt>
    <dgm:pt modelId="{739A780C-1E22-430B-B1BC-65EB2000515C}" type="pres">
      <dgm:prSet presAssocID="{AF69AB94-F715-4C53-B04E-718EC6316977}" presName="sibTrans" presStyleLbl="sibTrans2D1" presStyleIdx="0" presStyleCnt="3" custScaleX="236884" custScaleY="93577"/>
      <dgm:spPr/>
    </dgm:pt>
    <dgm:pt modelId="{C1274E99-9CE6-4ADA-82CD-FC7699BB3856}" type="pres">
      <dgm:prSet presAssocID="{AF69AB94-F715-4C53-B04E-718EC6316977}" presName="connectorText" presStyleLbl="sibTrans2D1" presStyleIdx="0" presStyleCnt="3"/>
      <dgm:spPr/>
    </dgm:pt>
    <dgm:pt modelId="{2EE8298C-090C-4089-B2A1-009CFB7745EC}" type="pres">
      <dgm:prSet presAssocID="{868B5953-684D-4199-9E39-F0A4697E8C06}" presName="node" presStyleLbl="node1" presStyleIdx="1" presStyleCnt="3">
        <dgm:presLayoutVars>
          <dgm:bulletEnabled val="1"/>
        </dgm:presLayoutVars>
      </dgm:prSet>
      <dgm:spPr/>
    </dgm:pt>
    <dgm:pt modelId="{88A1B55E-DFAE-4CA9-8698-8BD9BC6B53C4}" type="pres">
      <dgm:prSet presAssocID="{BE65041B-B31E-41F0-89C8-29C1F5063924}" presName="sibTrans" presStyleLbl="sibTrans2D1" presStyleIdx="1" presStyleCnt="3" custScaleX="236884" custScaleY="93577"/>
      <dgm:spPr/>
    </dgm:pt>
    <dgm:pt modelId="{A99EA7CD-46BB-43EB-A8C9-837197F184BC}" type="pres">
      <dgm:prSet presAssocID="{BE65041B-B31E-41F0-89C8-29C1F5063924}" presName="connectorText" presStyleLbl="sibTrans2D1" presStyleIdx="1" presStyleCnt="3"/>
      <dgm:spPr/>
    </dgm:pt>
    <dgm:pt modelId="{2E09B2B7-C619-47F8-B634-B6B919460142}" type="pres">
      <dgm:prSet presAssocID="{73283AE9-D4D8-4A94-9A2A-A1225B1031DE}" presName="node" presStyleLbl="node1" presStyleIdx="2" presStyleCnt="3">
        <dgm:presLayoutVars>
          <dgm:bulletEnabled val="1"/>
        </dgm:presLayoutVars>
      </dgm:prSet>
      <dgm:spPr/>
    </dgm:pt>
    <dgm:pt modelId="{9D214F8F-777D-4348-BFA4-5D0833C01B55}" type="pres">
      <dgm:prSet presAssocID="{0CD49499-5DB0-4994-9EA5-886ACFD15830}" presName="sibTrans" presStyleLbl="sibTrans2D1" presStyleIdx="2" presStyleCnt="3" custScaleX="236884" custScaleY="93577"/>
      <dgm:spPr/>
    </dgm:pt>
    <dgm:pt modelId="{8B8E58F3-1EE6-4E88-97B8-7F195F23517D}" type="pres">
      <dgm:prSet presAssocID="{0CD49499-5DB0-4994-9EA5-886ACFD15830}" presName="connectorText" presStyleLbl="sibTrans2D1" presStyleIdx="2" presStyleCnt="3"/>
      <dgm:spPr/>
    </dgm:pt>
  </dgm:ptLst>
  <dgm:cxnLst>
    <dgm:cxn modelId="{4B963328-4EAD-4EB7-B1DB-2886F2E86D3C}" type="presOf" srcId="{0CD49499-5DB0-4994-9EA5-886ACFD15830}" destId="{8B8E58F3-1EE6-4E88-97B8-7F195F23517D}" srcOrd="1" destOrd="0" presId="urn:microsoft.com/office/officeart/2005/8/layout/cycle2"/>
    <dgm:cxn modelId="{FE129434-689A-45F1-855B-0B5447D2063E}" srcId="{BBFC6C33-0370-45B8-9DDD-8B6393CFC850}" destId="{73283AE9-D4D8-4A94-9A2A-A1225B1031DE}" srcOrd="2" destOrd="0" parTransId="{12BA1848-6A37-41E9-8E00-03E514194ADC}" sibTransId="{0CD49499-5DB0-4994-9EA5-886ACFD15830}"/>
    <dgm:cxn modelId="{B07C004A-DE65-4947-A4E4-A882AAA33009}" type="presOf" srcId="{BE65041B-B31E-41F0-89C8-29C1F5063924}" destId="{88A1B55E-DFAE-4CA9-8698-8BD9BC6B53C4}" srcOrd="0" destOrd="0" presId="urn:microsoft.com/office/officeart/2005/8/layout/cycle2"/>
    <dgm:cxn modelId="{9AC12F6B-2611-4616-BC1A-56B4D09B34DD}" type="presOf" srcId="{0CD49499-5DB0-4994-9EA5-886ACFD15830}" destId="{9D214F8F-777D-4348-BFA4-5D0833C01B55}" srcOrd="0" destOrd="0" presId="urn:microsoft.com/office/officeart/2005/8/layout/cycle2"/>
    <dgm:cxn modelId="{FF81E570-1819-4F9A-AFE8-F8C51E0061CA}" type="presOf" srcId="{BE65041B-B31E-41F0-89C8-29C1F5063924}" destId="{A99EA7CD-46BB-43EB-A8C9-837197F184BC}" srcOrd="1" destOrd="0" presId="urn:microsoft.com/office/officeart/2005/8/layout/cycle2"/>
    <dgm:cxn modelId="{6E21BD83-CAE8-484D-879F-724623542DA3}" type="presOf" srcId="{BBFC6C33-0370-45B8-9DDD-8B6393CFC850}" destId="{0E7DD4CC-3AC5-4FB7-A232-BF17F09E3061}" srcOrd="0" destOrd="0" presId="urn:microsoft.com/office/officeart/2005/8/layout/cycle2"/>
    <dgm:cxn modelId="{64913695-0D7B-4EB0-8EB9-B2A086F90CA6}" type="presOf" srcId="{AF69AB94-F715-4C53-B04E-718EC6316977}" destId="{C1274E99-9CE6-4ADA-82CD-FC7699BB3856}" srcOrd="1" destOrd="0" presId="urn:microsoft.com/office/officeart/2005/8/layout/cycle2"/>
    <dgm:cxn modelId="{57FDEF9E-FCFB-44B6-A413-74415F4FDDF3}" srcId="{BBFC6C33-0370-45B8-9DDD-8B6393CFC850}" destId="{868B5953-684D-4199-9E39-F0A4697E8C06}" srcOrd="1" destOrd="0" parTransId="{8AA18A36-42B8-4276-B54F-02118949EAB3}" sibTransId="{BE65041B-B31E-41F0-89C8-29C1F5063924}"/>
    <dgm:cxn modelId="{10F7CAB4-4C36-40B4-B7CA-5E8A5B4CCAE9}" type="presOf" srcId="{73283AE9-D4D8-4A94-9A2A-A1225B1031DE}" destId="{2E09B2B7-C619-47F8-B634-B6B919460142}" srcOrd="0" destOrd="0" presId="urn:microsoft.com/office/officeart/2005/8/layout/cycle2"/>
    <dgm:cxn modelId="{7A820CC4-557C-43C1-B6BE-1FFF3EDBDDC6}" type="presOf" srcId="{AF69AB94-F715-4C53-B04E-718EC6316977}" destId="{739A780C-1E22-430B-B1BC-65EB2000515C}" srcOrd="0" destOrd="0" presId="urn:microsoft.com/office/officeart/2005/8/layout/cycle2"/>
    <dgm:cxn modelId="{706109DD-5397-4351-B082-4C534A7C19CE}" type="presOf" srcId="{36C18D12-E808-478F-B0C9-DE57A4F9EEB9}" destId="{6CFCBFD0-63D6-40BA-B480-F5DFB3B0277B}" srcOrd="0" destOrd="0" presId="urn:microsoft.com/office/officeart/2005/8/layout/cycle2"/>
    <dgm:cxn modelId="{58D13BEA-910E-466E-A347-23F239268F56}" type="presOf" srcId="{868B5953-684D-4199-9E39-F0A4697E8C06}" destId="{2EE8298C-090C-4089-B2A1-009CFB7745EC}" srcOrd="0" destOrd="0" presId="urn:microsoft.com/office/officeart/2005/8/layout/cycle2"/>
    <dgm:cxn modelId="{E4F090FE-50E1-4FFA-8B97-395BE1320B6A}" srcId="{BBFC6C33-0370-45B8-9DDD-8B6393CFC850}" destId="{36C18D12-E808-478F-B0C9-DE57A4F9EEB9}" srcOrd="0" destOrd="0" parTransId="{9B5CB707-D84C-4329-BC65-12FDA9FDE3FE}" sibTransId="{AF69AB94-F715-4C53-B04E-718EC6316977}"/>
    <dgm:cxn modelId="{C4D9993A-CF26-4F3F-982B-32774AF2DC68}" type="presParOf" srcId="{0E7DD4CC-3AC5-4FB7-A232-BF17F09E3061}" destId="{6CFCBFD0-63D6-40BA-B480-F5DFB3B0277B}" srcOrd="0" destOrd="0" presId="urn:microsoft.com/office/officeart/2005/8/layout/cycle2"/>
    <dgm:cxn modelId="{7759C01E-0CDC-49F5-B6F8-D22217D6969E}" type="presParOf" srcId="{0E7DD4CC-3AC5-4FB7-A232-BF17F09E3061}" destId="{739A780C-1E22-430B-B1BC-65EB2000515C}" srcOrd="1" destOrd="0" presId="urn:microsoft.com/office/officeart/2005/8/layout/cycle2"/>
    <dgm:cxn modelId="{3375C6CB-3ACA-459C-9306-E09DADC9C352}" type="presParOf" srcId="{739A780C-1E22-430B-B1BC-65EB2000515C}" destId="{C1274E99-9CE6-4ADA-82CD-FC7699BB3856}" srcOrd="0" destOrd="0" presId="urn:microsoft.com/office/officeart/2005/8/layout/cycle2"/>
    <dgm:cxn modelId="{E47F49AC-9C79-42C5-B5B1-78746632FBCE}" type="presParOf" srcId="{0E7DD4CC-3AC5-4FB7-A232-BF17F09E3061}" destId="{2EE8298C-090C-4089-B2A1-009CFB7745EC}" srcOrd="2" destOrd="0" presId="urn:microsoft.com/office/officeart/2005/8/layout/cycle2"/>
    <dgm:cxn modelId="{3CBDD52D-7FF5-497C-B141-D9AB8A27F7E3}" type="presParOf" srcId="{0E7DD4CC-3AC5-4FB7-A232-BF17F09E3061}" destId="{88A1B55E-DFAE-4CA9-8698-8BD9BC6B53C4}" srcOrd="3" destOrd="0" presId="urn:microsoft.com/office/officeart/2005/8/layout/cycle2"/>
    <dgm:cxn modelId="{2B7BA025-722F-49F2-8DAD-92111B1DFEE2}" type="presParOf" srcId="{88A1B55E-DFAE-4CA9-8698-8BD9BC6B53C4}" destId="{A99EA7CD-46BB-43EB-A8C9-837197F184BC}" srcOrd="0" destOrd="0" presId="urn:microsoft.com/office/officeart/2005/8/layout/cycle2"/>
    <dgm:cxn modelId="{41E79E7B-EEA9-4723-8A34-3E312F2CC68E}" type="presParOf" srcId="{0E7DD4CC-3AC5-4FB7-A232-BF17F09E3061}" destId="{2E09B2B7-C619-47F8-B634-B6B919460142}" srcOrd="4" destOrd="0" presId="urn:microsoft.com/office/officeart/2005/8/layout/cycle2"/>
    <dgm:cxn modelId="{90DF1F39-62C2-47E8-88F3-1FCA34343551}" type="presParOf" srcId="{0E7DD4CC-3AC5-4FB7-A232-BF17F09E3061}" destId="{9D214F8F-777D-4348-BFA4-5D0833C01B55}" srcOrd="5" destOrd="0" presId="urn:microsoft.com/office/officeart/2005/8/layout/cycle2"/>
    <dgm:cxn modelId="{A03E051A-C842-4B3E-91C9-A503D3DDD2A4}" type="presParOf" srcId="{9D214F8F-777D-4348-BFA4-5D0833C01B55}" destId="{8B8E58F3-1EE6-4E88-97B8-7F195F23517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757689-2EC7-4939-AE0E-4AF4CB7C413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141CE6-B2D5-43FA-9843-2D8B185A33B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tx1"/>
              </a:solidFill>
            </a:rPr>
            <a:t>Natural products BioHub £4.5 mill research funding, £2mill ringfenced via UKRI</a:t>
          </a:r>
          <a:endParaRPr lang="en-US" dirty="0">
            <a:solidFill>
              <a:schemeClr val="tx1"/>
            </a:solidFill>
          </a:endParaRPr>
        </a:p>
      </dgm:t>
    </dgm:pt>
    <dgm:pt modelId="{68D4FD11-320A-4782-BDF4-7DC9B3316DE2}" type="parTrans" cxnId="{DB68A5DE-EDFD-4EB0-BF7C-CB0350ACBD1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9397AC2-9637-459D-AA98-802BA7273AFE}" type="sibTrans" cxnId="{DB68A5DE-EDFD-4EB0-BF7C-CB0350ACBD14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tx1"/>
            </a:solidFill>
          </a:endParaRPr>
        </a:p>
      </dgm:t>
    </dgm:pt>
    <dgm:pt modelId="{1B36448B-B7E9-4253-A207-028CA29CDC1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tx1"/>
              </a:solidFill>
            </a:rPr>
            <a:t>ALG-AD </a:t>
          </a:r>
          <a:r>
            <a:rPr lang="en-US" dirty="0">
              <a:solidFill>
                <a:schemeClr val="tx1"/>
              </a:solidFill>
            </a:rPr>
            <a:t>excess waste nutrients produced from anaerobic digestion of food and farm waste to cultivate algal biomass for animal feed and other products of value.</a:t>
          </a:r>
        </a:p>
      </dgm:t>
    </dgm:pt>
    <dgm:pt modelId="{15F64563-D3D8-493B-8763-F97F0310D419}" type="parTrans" cxnId="{0E0CD446-13DA-4C5B-AD3F-BCF4BC8287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7BBB991-85B8-421D-A568-AD71C0BE466D}" type="sibTrans" cxnId="{0E0CD446-13DA-4C5B-AD3F-BCF4BC828733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tx1"/>
            </a:solidFill>
          </a:endParaRPr>
        </a:p>
      </dgm:t>
    </dgm:pt>
    <dgm:pt modelId="{1EB3BCF9-50C2-4243-8678-DA46943BB72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tx1"/>
              </a:solidFill>
            </a:rPr>
            <a:t>ALG-CO2 Bluestone brewery growing Spirulina from waste CO2 from brewing process</a:t>
          </a:r>
          <a:endParaRPr lang="en-US" dirty="0">
            <a:solidFill>
              <a:schemeClr val="tx1"/>
            </a:solidFill>
          </a:endParaRPr>
        </a:p>
      </dgm:t>
    </dgm:pt>
    <dgm:pt modelId="{A1D9921F-9ACB-4F0C-9662-7B758C82D364}" type="parTrans" cxnId="{73229EF9-CE2E-4492-A223-D17070503FF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B2A9514-D692-474B-9F9F-2D6AADA9CF0C}" type="sibTrans" cxnId="{73229EF9-CE2E-4492-A223-D17070503FF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8C14C7F-89DC-418C-AF4C-7F417F0017C1}" type="pres">
      <dgm:prSet presAssocID="{0B757689-2EC7-4939-AE0E-4AF4CB7C413B}" presName="root" presStyleCnt="0">
        <dgm:presLayoutVars>
          <dgm:dir/>
          <dgm:resizeHandles val="exact"/>
        </dgm:presLayoutVars>
      </dgm:prSet>
      <dgm:spPr/>
    </dgm:pt>
    <dgm:pt modelId="{896B37B6-E081-408F-896C-0DD5192328CB}" type="pres">
      <dgm:prSet presAssocID="{0D141CE6-B2D5-43FA-9843-2D8B185A33B0}" presName="compNode" presStyleCnt="0"/>
      <dgm:spPr/>
    </dgm:pt>
    <dgm:pt modelId="{6F5B7004-7EBA-4375-8310-3FF5A457268B}" type="pres">
      <dgm:prSet presAssocID="{0D141CE6-B2D5-43FA-9843-2D8B185A33B0}" presName="bgRect" presStyleLbl="bgShp" presStyleIdx="0" presStyleCnt="3"/>
      <dgm:spPr/>
    </dgm:pt>
    <dgm:pt modelId="{A6D35DF2-F32C-4821-A23E-3F18616B90FE}" type="pres">
      <dgm:prSet presAssocID="{0D141CE6-B2D5-43FA-9843-2D8B185A33B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hand with plant outline"/>
        </a:ext>
      </dgm:extLst>
    </dgm:pt>
    <dgm:pt modelId="{2CE81681-338B-4BB0-B20B-BC79E24204E9}" type="pres">
      <dgm:prSet presAssocID="{0D141CE6-B2D5-43FA-9843-2D8B185A33B0}" presName="spaceRect" presStyleCnt="0"/>
      <dgm:spPr/>
    </dgm:pt>
    <dgm:pt modelId="{CB35AB4D-E272-4813-863D-F4E868CFD7BD}" type="pres">
      <dgm:prSet presAssocID="{0D141CE6-B2D5-43FA-9843-2D8B185A33B0}" presName="parTx" presStyleLbl="revTx" presStyleIdx="0" presStyleCnt="3">
        <dgm:presLayoutVars>
          <dgm:chMax val="0"/>
          <dgm:chPref val="0"/>
        </dgm:presLayoutVars>
      </dgm:prSet>
      <dgm:spPr/>
    </dgm:pt>
    <dgm:pt modelId="{E00C842C-9E4F-4F9A-AAED-4AA1CF37F045}" type="pres">
      <dgm:prSet presAssocID="{59397AC2-9637-459D-AA98-802BA7273AFE}" presName="sibTrans" presStyleCnt="0"/>
      <dgm:spPr/>
    </dgm:pt>
    <dgm:pt modelId="{63371FEF-53B4-497D-B2EC-17777A557DAB}" type="pres">
      <dgm:prSet presAssocID="{1B36448B-B7E9-4253-A207-028CA29CDC19}" presName="compNode" presStyleCnt="0"/>
      <dgm:spPr/>
    </dgm:pt>
    <dgm:pt modelId="{E9BFF650-03C9-4D3D-8710-2F93DD58701B}" type="pres">
      <dgm:prSet presAssocID="{1B36448B-B7E9-4253-A207-028CA29CDC19}" presName="bgRect" presStyleLbl="bgShp" presStyleIdx="1" presStyleCnt="3"/>
      <dgm:spPr/>
    </dgm:pt>
    <dgm:pt modelId="{B8821460-707D-4FF3-94F6-FE30027C5D54}" type="pres">
      <dgm:prSet presAssocID="{1B36448B-B7E9-4253-A207-028CA29CDC1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w outline"/>
        </a:ext>
      </dgm:extLst>
    </dgm:pt>
    <dgm:pt modelId="{396B4CE5-5A62-4EA8-8E62-47CD85E6D9DC}" type="pres">
      <dgm:prSet presAssocID="{1B36448B-B7E9-4253-A207-028CA29CDC19}" presName="spaceRect" presStyleCnt="0"/>
      <dgm:spPr/>
    </dgm:pt>
    <dgm:pt modelId="{3F37393A-5370-43B4-AEB3-A71317CC7FE3}" type="pres">
      <dgm:prSet presAssocID="{1B36448B-B7E9-4253-A207-028CA29CDC19}" presName="parTx" presStyleLbl="revTx" presStyleIdx="1" presStyleCnt="3">
        <dgm:presLayoutVars>
          <dgm:chMax val="0"/>
          <dgm:chPref val="0"/>
        </dgm:presLayoutVars>
      </dgm:prSet>
      <dgm:spPr/>
    </dgm:pt>
    <dgm:pt modelId="{DD3C1584-EC52-4C1E-A253-491470C0616E}" type="pres">
      <dgm:prSet presAssocID="{47BBB991-85B8-421D-A568-AD71C0BE466D}" presName="sibTrans" presStyleCnt="0"/>
      <dgm:spPr/>
    </dgm:pt>
    <dgm:pt modelId="{D7399603-4A8D-4D4F-8585-30C826F9FFE8}" type="pres">
      <dgm:prSet presAssocID="{1EB3BCF9-50C2-4243-8678-DA46943BB727}" presName="compNode" presStyleCnt="0"/>
      <dgm:spPr/>
    </dgm:pt>
    <dgm:pt modelId="{09AB1D84-85C8-4CF4-B80C-11192D6A901C}" type="pres">
      <dgm:prSet presAssocID="{1EB3BCF9-50C2-4243-8678-DA46943BB727}" presName="bgRect" presStyleLbl="bgShp" presStyleIdx="2" presStyleCnt="3"/>
      <dgm:spPr/>
    </dgm:pt>
    <dgm:pt modelId="{D67FCF32-6D37-476B-80AD-462D72988BE6}" type="pres">
      <dgm:prSet presAssocID="{1EB3BCF9-50C2-4243-8678-DA46943BB72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er outline"/>
        </a:ext>
      </dgm:extLst>
    </dgm:pt>
    <dgm:pt modelId="{9546134D-2391-4C3B-9BBA-D6DDDFB8DC4E}" type="pres">
      <dgm:prSet presAssocID="{1EB3BCF9-50C2-4243-8678-DA46943BB727}" presName="spaceRect" presStyleCnt="0"/>
      <dgm:spPr/>
    </dgm:pt>
    <dgm:pt modelId="{EA2D4D81-D6F4-45B0-994F-326917B71710}" type="pres">
      <dgm:prSet presAssocID="{1EB3BCF9-50C2-4243-8678-DA46943BB72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E0CD446-13DA-4C5B-AD3F-BCF4BC828733}" srcId="{0B757689-2EC7-4939-AE0E-4AF4CB7C413B}" destId="{1B36448B-B7E9-4253-A207-028CA29CDC19}" srcOrd="1" destOrd="0" parTransId="{15F64563-D3D8-493B-8763-F97F0310D419}" sibTransId="{47BBB991-85B8-421D-A568-AD71C0BE466D}"/>
    <dgm:cxn modelId="{6FFF5A4A-A2E0-4A2B-83BA-00F76E3D8C9D}" type="presOf" srcId="{1B36448B-B7E9-4253-A207-028CA29CDC19}" destId="{3F37393A-5370-43B4-AEB3-A71317CC7FE3}" srcOrd="0" destOrd="0" presId="urn:microsoft.com/office/officeart/2018/2/layout/IconVerticalSolidList"/>
    <dgm:cxn modelId="{15063370-4414-4B4E-B012-E5F15CB4B056}" type="presOf" srcId="{1EB3BCF9-50C2-4243-8678-DA46943BB727}" destId="{EA2D4D81-D6F4-45B0-994F-326917B71710}" srcOrd="0" destOrd="0" presId="urn:microsoft.com/office/officeart/2018/2/layout/IconVerticalSolidList"/>
    <dgm:cxn modelId="{3932EB76-C45B-4773-829F-C79C71D40992}" type="presOf" srcId="{0D141CE6-B2D5-43FA-9843-2D8B185A33B0}" destId="{CB35AB4D-E272-4813-863D-F4E868CFD7BD}" srcOrd="0" destOrd="0" presId="urn:microsoft.com/office/officeart/2018/2/layout/IconVerticalSolidList"/>
    <dgm:cxn modelId="{4231C5B9-A22E-47A5-B1C9-DACFAD474DDD}" type="presOf" srcId="{0B757689-2EC7-4939-AE0E-4AF4CB7C413B}" destId="{98C14C7F-89DC-418C-AF4C-7F417F0017C1}" srcOrd="0" destOrd="0" presId="urn:microsoft.com/office/officeart/2018/2/layout/IconVerticalSolidList"/>
    <dgm:cxn modelId="{DB68A5DE-EDFD-4EB0-BF7C-CB0350ACBD14}" srcId="{0B757689-2EC7-4939-AE0E-4AF4CB7C413B}" destId="{0D141CE6-B2D5-43FA-9843-2D8B185A33B0}" srcOrd="0" destOrd="0" parTransId="{68D4FD11-320A-4782-BDF4-7DC9B3316DE2}" sibTransId="{59397AC2-9637-459D-AA98-802BA7273AFE}"/>
    <dgm:cxn modelId="{73229EF9-CE2E-4492-A223-D17070503FF5}" srcId="{0B757689-2EC7-4939-AE0E-4AF4CB7C413B}" destId="{1EB3BCF9-50C2-4243-8678-DA46943BB727}" srcOrd="2" destOrd="0" parTransId="{A1D9921F-9ACB-4F0C-9662-7B758C82D364}" sibTransId="{5B2A9514-D692-474B-9F9F-2D6AADA9CF0C}"/>
    <dgm:cxn modelId="{D2989F5B-52D8-4E7F-BF17-9BC61BA00EC1}" type="presParOf" srcId="{98C14C7F-89DC-418C-AF4C-7F417F0017C1}" destId="{896B37B6-E081-408F-896C-0DD5192328CB}" srcOrd="0" destOrd="0" presId="urn:microsoft.com/office/officeart/2018/2/layout/IconVerticalSolidList"/>
    <dgm:cxn modelId="{88131297-4852-4F9C-BA82-39449E376D34}" type="presParOf" srcId="{896B37B6-E081-408F-896C-0DD5192328CB}" destId="{6F5B7004-7EBA-4375-8310-3FF5A457268B}" srcOrd="0" destOrd="0" presId="urn:microsoft.com/office/officeart/2018/2/layout/IconVerticalSolidList"/>
    <dgm:cxn modelId="{20321A51-0DAA-4F00-82B2-985A40864EA6}" type="presParOf" srcId="{896B37B6-E081-408F-896C-0DD5192328CB}" destId="{A6D35DF2-F32C-4821-A23E-3F18616B90FE}" srcOrd="1" destOrd="0" presId="urn:microsoft.com/office/officeart/2018/2/layout/IconVerticalSolidList"/>
    <dgm:cxn modelId="{DCAA35E0-9468-4858-A429-0DF83CDC62A5}" type="presParOf" srcId="{896B37B6-E081-408F-896C-0DD5192328CB}" destId="{2CE81681-338B-4BB0-B20B-BC79E24204E9}" srcOrd="2" destOrd="0" presId="urn:microsoft.com/office/officeart/2018/2/layout/IconVerticalSolidList"/>
    <dgm:cxn modelId="{3C60DB5B-4143-4DFA-9F5F-4157DFE746FF}" type="presParOf" srcId="{896B37B6-E081-408F-896C-0DD5192328CB}" destId="{CB35AB4D-E272-4813-863D-F4E868CFD7BD}" srcOrd="3" destOrd="0" presId="urn:microsoft.com/office/officeart/2018/2/layout/IconVerticalSolidList"/>
    <dgm:cxn modelId="{868771FA-AD03-4921-955F-24C155452B83}" type="presParOf" srcId="{98C14C7F-89DC-418C-AF4C-7F417F0017C1}" destId="{E00C842C-9E4F-4F9A-AAED-4AA1CF37F045}" srcOrd="1" destOrd="0" presId="urn:microsoft.com/office/officeart/2018/2/layout/IconVerticalSolidList"/>
    <dgm:cxn modelId="{3D68AF16-D121-4553-B1CC-E7DF58D39FF6}" type="presParOf" srcId="{98C14C7F-89DC-418C-AF4C-7F417F0017C1}" destId="{63371FEF-53B4-497D-B2EC-17777A557DAB}" srcOrd="2" destOrd="0" presId="urn:microsoft.com/office/officeart/2018/2/layout/IconVerticalSolidList"/>
    <dgm:cxn modelId="{7674631F-8FE5-4A04-A930-DE0A0C6F6582}" type="presParOf" srcId="{63371FEF-53B4-497D-B2EC-17777A557DAB}" destId="{E9BFF650-03C9-4D3D-8710-2F93DD58701B}" srcOrd="0" destOrd="0" presId="urn:microsoft.com/office/officeart/2018/2/layout/IconVerticalSolidList"/>
    <dgm:cxn modelId="{0E0997E8-1198-4557-873E-522841E46404}" type="presParOf" srcId="{63371FEF-53B4-497D-B2EC-17777A557DAB}" destId="{B8821460-707D-4FF3-94F6-FE30027C5D54}" srcOrd="1" destOrd="0" presId="urn:microsoft.com/office/officeart/2018/2/layout/IconVerticalSolidList"/>
    <dgm:cxn modelId="{DF952D62-18A9-4987-9301-764C406B70DF}" type="presParOf" srcId="{63371FEF-53B4-497D-B2EC-17777A557DAB}" destId="{396B4CE5-5A62-4EA8-8E62-47CD85E6D9DC}" srcOrd="2" destOrd="0" presId="urn:microsoft.com/office/officeart/2018/2/layout/IconVerticalSolidList"/>
    <dgm:cxn modelId="{CAAFAE77-7D31-4A16-8CD7-926645751AB3}" type="presParOf" srcId="{63371FEF-53B4-497D-B2EC-17777A557DAB}" destId="{3F37393A-5370-43B4-AEB3-A71317CC7FE3}" srcOrd="3" destOrd="0" presId="urn:microsoft.com/office/officeart/2018/2/layout/IconVerticalSolidList"/>
    <dgm:cxn modelId="{9DA6B243-BBB1-401C-A9D5-238851B14F94}" type="presParOf" srcId="{98C14C7F-89DC-418C-AF4C-7F417F0017C1}" destId="{DD3C1584-EC52-4C1E-A253-491470C0616E}" srcOrd="3" destOrd="0" presId="urn:microsoft.com/office/officeart/2018/2/layout/IconVerticalSolidList"/>
    <dgm:cxn modelId="{9E175C47-C449-4EC0-9ABC-82B0D1F45C3F}" type="presParOf" srcId="{98C14C7F-89DC-418C-AF4C-7F417F0017C1}" destId="{D7399603-4A8D-4D4F-8585-30C826F9FFE8}" srcOrd="4" destOrd="0" presId="urn:microsoft.com/office/officeart/2018/2/layout/IconVerticalSolidList"/>
    <dgm:cxn modelId="{B59D0656-445C-4389-BF7B-3F09A7A31500}" type="presParOf" srcId="{D7399603-4A8D-4D4F-8585-30C826F9FFE8}" destId="{09AB1D84-85C8-4CF4-B80C-11192D6A901C}" srcOrd="0" destOrd="0" presId="urn:microsoft.com/office/officeart/2018/2/layout/IconVerticalSolidList"/>
    <dgm:cxn modelId="{B1369E4D-8282-421A-8639-7A6AF55AF3D3}" type="presParOf" srcId="{D7399603-4A8D-4D4F-8585-30C826F9FFE8}" destId="{D67FCF32-6D37-476B-80AD-462D72988BE6}" srcOrd="1" destOrd="0" presId="urn:microsoft.com/office/officeart/2018/2/layout/IconVerticalSolidList"/>
    <dgm:cxn modelId="{F379A4FB-1FFC-4744-92AD-3FB3BBE6069B}" type="presParOf" srcId="{D7399603-4A8D-4D4F-8585-30C826F9FFE8}" destId="{9546134D-2391-4C3B-9BBA-D6DDDFB8DC4E}" srcOrd="2" destOrd="0" presId="urn:microsoft.com/office/officeart/2018/2/layout/IconVerticalSolidList"/>
    <dgm:cxn modelId="{CB62B40A-F465-4C10-A85D-2624C0A7B097}" type="presParOf" srcId="{D7399603-4A8D-4D4F-8585-30C826F9FFE8}" destId="{EA2D4D81-D6F4-45B0-994F-326917B7171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CBFD0-63D6-40BA-B480-F5DFB3B0277B}">
      <dsp:nvSpPr>
        <dsp:cNvPr id="0" name=""/>
        <dsp:cNvSpPr/>
      </dsp:nvSpPr>
      <dsp:spPr>
        <a:xfrm>
          <a:off x="1538257" y="430"/>
          <a:ext cx="1253864" cy="1253864"/>
        </a:xfrm>
        <a:prstGeom prst="ellipse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SU</a:t>
          </a:r>
        </a:p>
      </dsp:txBody>
      <dsp:txXfrm>
        <a:off x="1721881" y="184054"/>
        <a:ext cx="886616" cy="886616"/>
      </dsp:txXfrm>
    </dsp:sp>
    <dsp:sp modelId="{739A780C-1E22-430B-B1BC-65EB2000515C}">
      <dsp:nvSpPr>
        <dsp:cNvPr id="0" name=""/>
        <dsp:cNvSpPr/>
      </dsp:nvSpPr>
      <dsp:spPr>
        <a:xfrm rot="3600000">
          <a:off x="2235632" y="1237266"/>
          <a:ext cx="791998" cy="3959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>
            <a:solidFill>
              <a:schemeClr val="accent6">
                <a:lumMod val="75000"/>
              </a:schemeClr>
            </a:solidFill>
          </a:endParaRPr>
        </a:p>
      </dsp:txBody>
      <dsp:txXfrm>
        <a:off x="2265332" y="1265025"/>
        <a:ext cx="673199" cy="237598"/>
      </dsp:txXfrm>
    </dsp:sp>
    <dsp:sp modelId="{2EE8298C-090C-4089-B2A1-009CFB7745EC}">
      <dsp:nvSpPr>
        <dsp:cNvPr id="0" name=""/>
        <dsp:cNvSpPr/>
      </dsp:nvSpPr>
      <dsp:spPr>
        <a:xfrm>
          <a:off x="2480604" y="1632624"/>
          <a:ext cx="1253864" cy="1253864"/>
        </a:xfrm>
        <a:prstGeom prst="ellipse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 dirty="0"/>
        </a:p>
      </dsp:txBody>
      <dsp:txXfrm>
        <a:off x="2664228" y="1816248"/>
        <a:ext cx="886616" cy="886616"/>
      </dsp:txXfrm>
    </dsp:sp>
    <dsp:sp modelId="{88A1B55E-DFAE-4CA9-8698-8BD9BC6B53C4}">
      <dsp:nvSpPr>
        <dsp:cNvPr id="0" name=""/>
        <dsp:cNvSpPr/>
      </dsp:nvSpPr>
      <dsp:spPr>
        <a:xfrm rot="10800000">
          <a:off x="1778652" y="2061557"/>
          <a:ext cx="791998" cy="3959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>
            <a:solidFill>
              <a:schemeClr val="accent6">
                <a:lumMod val="75000"/>
              </a:schemeClr>
            </a:solidFill>
          </a:endParaRPr>
        </a:p>
      </dsp:txBody>
      <dsp:txXfrm rot="10800000">
        <a:off x="1897451" y="2140757"/>
        <a:ext cx="673199" cy="237598"/>
      </dsp:txXfrm>
    </dsp:sp>
    <dsp:sp modelId="{2E09B2B7-C619-47F8-B634-B6B919460142}">
      <dsp:nvSpPr>
        <dsp:cNvPr id="0" name=""/>
        <dsp:cNvSpPr/>
      </dsp:nvSpPr>
      <dsp:spPr>
        <a:xfrm>
          <a:off x="595909" y="1632624"/>
          <a:ext cx="1253864" cy="1253864"/>
        </a:xfrm>
        <a:prstGeom prst="ellipse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779533" y="1816248"/>
        <a:ext cx="886616" cy="886616"/>
      </dsp:txXfrm>
    </dsp:sp>
    <dsp:sp modelId="{9D214F8F-777D-4348-BFA4-5D0833C01B55}">
      <dsp:nvSpPr>
        <dsp:cNvPr id="0" name=""/>
        <dsp:cNvSpPr/>
      </dsp:nvSpPr>
      <dsp:spPr>
        <a:xfrm rot="18000000">
          <a:off x="1293285" y="1253655"/>
          <a:ext cx="791998" cy="3959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>
            <a:solidFill>
              <a:schemeClr val="accent6">
                <a:lumMod val="75000"/>
              </a:schemeClr>
            </a:solidFill>
          </a:endParaRPr>
        </a:p>
      </dsp:txBody>
      <dsp:txXfrm>
        <a:off x="1322985" y="1384296"/>
        <a:ext cx="673199" cy="2375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B7004-7EBA-4375-8310-3FF5A457268B}">
      <dsp:nvSpPr>
        <dsp:cNvPr id="0" name=""/>
        <dsp:cNvSpPr/>
      </dsp:nvSpPr>
      <dsp:spPr>
        <a:xfrm>
          <a:off x="0" y="489"/>
          <a:ext cx="6790765" cy="11448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35DF2-F32C-4821-A23E-3F18616B90FE}">
      <dsp:nvSpPr>
        <dsp:cNvPr id="0" name=""/>
        <dsp:cNvSpPr/>
      </dsp:nvSpPr>
      <dsp:spPr>
        <a:xfrm>
          <a:off x="346331" y="258091"/>
          <a:ext cx="629693" cy="6296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5AB4D-E272-4813-863D-F4E868CFD7BD}">
      <dsp:nvSpPr>
        <dsp:cNvPr id="0" name=""/>
        <dsp:cNvSpPr/>
      </dsp:nvSpPr>
      <dsp:spPr>
        <a:xfrm>
          <a:off x="1322356" y="489"/>
          <a:ext cx="5468408" cy="1144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168" tIns="121168" rIns="121168" bIns="12116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Natural products BioHub £4.5 mill research funding, £2mill ringfenced via UKRI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322356" y="489"/>
        <a:ext cx="5468408" cy="1144897"/>
      </dsp:txXfrm>
    </dsp:sp>
    <dsp:sp modelId="{E9BFF650-03C9-4D3D-8710-2F93DD58701B}">
      <dsp:nvSpPr>
        <dsp:cNvPr id="0" name=""/>
        <dsp:cNvSpPr/>
      </dsp:nvSpPr>
      <dsp:spPr>
        <a:xfrm>
          <a:off x="0" y="1431610"/>
          <a:ext cx="6790765" cy="11448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21460-707D-4FF3-94F6-FE30027C5D54}">
      <dsp:nvSpPr>
        <dsp:cNvPr id="0" name=""/>
        <dsp:cNvSpPr/>
      </dsp:nvSpPr>
      <dsp:spPr>
        <a:xfrm>
          <a:off x="346331" y="1689212"/>
          <a:ext cx="629693" cy="6296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7393A-5370-43B4-AEB3-A71317CC7FE3}">
      <dsp:nvSpPr>
        <dsp:cNvPr id="0" name=""/>
        <dsp:cNvSpPr/>
      </dsp:nvSpPr>
      <dsp:spPr>
        <a:xfrm>
          <a:off x="1322356" y="1431610"/>
          <a:ext cx="5468408" cy="1144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168" tIns="121168" rIns="121168" bIns="12116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ALG-AD </a:t>
          </a:r>
          <a:r>
            <a:rPr lang="en-US" sz="1600" kern="1200" dirty="0">
              <a:solidFill>
                <a:schemeClr val="tx1"/>
              </a:solidFill>
            </a:rPr>
            <a:t>excess waste nutrients produced from anaerobic digestion of food and farm waste to cultivate algal biomass for animal feed and other products of value.</a:t>
          </a:r>
        </a:p>
      </dsp:txBody>
      <dsp:txXfrm>
        <a:off x="1322356" y="1431610"/>
        <a:ext cx="5468408" cy="1144897"/>
      </dsp:txXfrm>
    </dsp:sp>
    <dsp:sp modelId="{09AB1D84-85C8-4CF4-B80C-11192D6A901C}">
      <dsp:nvSpPr>
        <dsp:cNvPr id="0" name=""/>
        <dsp:cNvSpPr/>
      </dsp:nvSpPr>
      <dsp:spPr>
        <a:xfrm>
          <a:off x="0" y="2862732"/>
          <a:ext cx="6790765" cy="11448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FCF32-6D37-476B-80AD-462D72988BE6}">
      <dsp:nvSpPr>
        <dsp:cNvPr id="0" name=""/>
        <dsp:cNvSpPr/>
      </dsp:nvSpPr>
      <dsp:spPr>
        <a:xfrm>
          <a:off x="346331" y="3120334"/>
          <a:ext cx="629693" cy="6296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D4D81-D6F4-45B0-994F-326917B71710}">
      <dsp:nvSpPr>
        <dsp:cNvPr id="0" name=""/>
        <dsp:cNvSpPr/>
      </dsp:nvSpPr>
      <dsp:spPr>
        <a:xfrm>
          <a:off x="1322356" y="2862732"/>
          <a:ext cx="5468408" cy="1144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168" tIns="121168" rIns="121168" bIns="12116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ALG-CO2 Bluestone brewery growing Spirulina from waste CO2 from brewing process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322356" y="2862732"/>
        <a:ext cx="5468408" cy="1144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4E103-C68D-4398-9FB7-2D32CA0B92C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310E2-1B2E-4E58-91BB-545606F19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6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Vast Industrial potential &amp; securing UK leadership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98E2-D325-4A05-9BA1-824D9D5F3C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67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of the most important task of microalgae</a:t>
            </a:r>
            <a:r>
              <a:rPr lang="en-US" baseline="0" dirty="0"/>
              <a:t> biotechnology is their cultivation. For this purpose</a:t>
            </a:r>
            <a:endParaRPr lang="en-M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67032-CFB4-4FF1-932D-5D0E895A67B6}" type="slidenum">
              <a:rPr lang="en-MY" smtClean="0"/>
              <a:pPr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63113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Microalgae</a:t>
            </a:r>
            <a:r>
              <a:rPr lang="en-US" baseline="0" dirty="0"/>
              <a:t> can serve </a:t>
            </a:r>
            <a:endParaRPr lang="en-M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67032-CFB4-4FF1-932D-5D0E895A67B6}" type="slidenum">
              <a:rPr lang="en-MY" smtClean="0"/>
              <a:pPr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38170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140FD-0CA0-4D5C-997C-48532931274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807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7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33E0-F1B4-8604-FFAD-1631997A0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955EC-AE74-A965-A8AD-97CD9DD13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4BA39-B987-F226-8E93-0E936E34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8D75A-22F4-10A8-AC13-1450DE670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0A5CF-CF54-AFF4-6105-EC0BF37E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3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B9D5-D6D3-54E0-F11F-2A540B985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FA5201-683E-E07F-4041-7197879C9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87FC2-16E6-AF38-0D51-378280B1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8F45D-141E-44FC-2B22-BE04A5935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8A0FF-B390-9CE1-2C04-857064327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4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FF10D8-1A38-3964-A422-E534FAAA7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897F4-646E-A0ED-6E3F-EB1918A71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55FFF-DFDB-B7B4-E745-8A477BCB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080CD-CBE9-989E-BCE1-20A31EBFE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9A013-32AC-E983-B966-F4688BFFD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41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anchor="b">
            <a:noAutofit/>
          </a:bodyPr>
          <a:lstStyle>
            <a:lvl1pPr algn="l">
              <a:defRPr sz="24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>
            <a:noAutofit/>
          </a:bodyPr>
          <a:lstStyle>
            <a:lvl1pPr marL="0" indent="0" algn="l">
              <a:buNone/>
              <a:defRPr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49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46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C84E-83BA-09BF-9C1B-603DF80EA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F1D0C-8B0E-401F-8DDB-B7AB18D62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95E78-B9BB-E902-D3DB-693EF9342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0CC54-7A17-A670-1AB1-17361FFD1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3F098-DEEA-B5F9-86AC-B98FAE36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1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7C93-9E54-616A-1470-8362D5E4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B8741-AB8C-4C85-93C7-3F5E9D770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EC158-9BCA-671D-46A6-FAFD9C4F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98C1F-B5E9-AEAC-87A1-E96012FAB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FEEE4-E6A5-0E13-B2CF-B83BFDACE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7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643D-9B1D-90A9-B54C-529EEF64A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9193-7F34-246F-E78C-83FD65ADD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98826-28F7-EBBB-1CC0-93E3C7A1C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26918-4C29-56CC-66BB-0A77C98E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7A527-9C28-F9F4-B0B8-3512C246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C45C3-B7BF-7556-C833-E4671CD5D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11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1D71-27A6-6B41-2DCE-6AA6357E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FE8EA-FCAC-29AA-9D17-40E3814AB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2B18A-4E3F-567C-D697-9FA96DD7D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610CA-C19B-335B-DBBD-93C63A15F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A0ECF2-34FC-47CF-520A-C56E1DDB7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04A6E-5D18-0EFC-1B72-FD657CB3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B7BCED-00F5-2FC4-5B8F-EA8207B8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6899C-F44D-CC8F-9566-040A052F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0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DE5CB-F68C-B7C5-508C-64A076AB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9915D-5395-35E5-754A-0171FC679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F3434-A5AF-75B5-2515-B67AE53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D9094-4B87-918C-0B37-EA31DC5D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3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26BBD-6A85-89EE-4F87-BA36AC8F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08B1C-2D30-C5FD-F7AA-27BD8C72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E7994-122D-0CE7-90BA-7547CCFC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5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C843B-53FB-C154-FA33-E2AAFF06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9360B-8AF5-0678-63E6-E790B6FBA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2F5B1-E0A2-2F13-4860-3727F6361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106A5F-2E5C-8D68-DE29-33B28348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3E3BF-E68C-EE8A-22D8-3FDEB728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51642-D4C0-CD68-CD14-9DE150CC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3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4ACE1-537A-C84D-B9E4-6380D3ED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C1D3C2-FAF9-D123-8CB1-2BFFAEF675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E4B99-AB2E-372E-905F-A1A4AA6AF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6B12E0-5328-744C-437F-CCA62CF4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5D6B5-5F9E-07D5-6A0B-B9B7CE78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DE23B-D826-DBED-5838-55FC94E6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0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F42829-1531-213F-E18C-DEC2BBD99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E295F-323A-6B27-7F48-A8ED79253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C378-C988-A319-4C20-41181F6CB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934480-BBF0-49A2-8559-64746F9A5C9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DDA28-4EA5-4B70-666E-5295B98A5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4E503-D4B1-6DC6-3B2E-A69AECF02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58067C-2773-43F2-8DB1-2F5319834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1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hyperlink" Target="mailto:a.silkina@swansea.ac.uk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svg"/><Relationship Id="rId26" Type="http://schemas.openxmlformats.org/officeDocument/2006/relationships/image" Target="../media/image92.png"/><Relationship Id="rId21" Type="http://schemas.openxmlformats.org/officeDocument/2006/relationships/image" Target="../media/image87.jpeg"/><Relationship Id="rId34" Type="http://schemas.openxmlformats.org/officeDocument/2006/relationships/image" Target="../media/image100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17" Type="http://schemas.openxmlformats.org/officeDocument/2006/relationships/image" Target="../media/image83.png"/><Relationship Id="rId25" Type="http://schemas.openxmlformats.org/officeDocument/2006/relationships/image" Target="../media/image91.jpeg"/><Relationship Id="rId33" Type="http://schemas.openxmlformats.org/officeDocument/2006/relationships/image" Target="../media/image99.jpeg"/><Relationship Id="rId2" Type="http://schemas.openxmlformats.org/officeDocument/2006/relationships/image" Target="../media/image68.png"/><Relationship Id="rId16" Type="http://schemas.openxmlformats.org/officeDocument/2006/relationships/image" Target="../media/image82.svg"/><Relationship Id="rId20" Type="http://schemas.openxmlformats.org/officeDocument/2006/relationships/image" Target="../media/image86.jpeg"/><Relationship Id="rId29" Type="http://schemas.openxmlformats.org/officeDocument/2006/relationships/image" Target="../media/image9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24" Type="http://schemas.openxmlformats.org/officeDocument/2006/relationships/image" Target="../media/image90.svg"/><Relationship Id="rId32" Type="http://schemas.openxmlformats.org/officeDocument/2006/relationships/image" Target="../media/image98.jpeg"/><Relationship Id="rId37" Type="http://schemas.openxmlformats.org/officeDocument/2006/relationships/image" Target="../media/image103.png"/><Relationship Id="rId5" Type="http://schemas.openxmlformats.org/officeDocument/2006/relationships/image" Target="../media/image71.sv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image" Target="../media/image76.svg"/><Relationship Id="rId19" Type="http://schemas.openxmlformats.org/officeDocument/2006/relationships/image" Target="../media/image85.jpeg"/><Relationship Id="rId31" Type="http://schemas.openxmlformats.org/officeDocument/2006/relationships/image" Target="../media/image97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svg"/><Relationship Id="rId22" Type="http://schemas.openxmlformats.org/officeDocument/2006/relationships/image" Target="../media/image88.jpeg"/><Relationship Id="rId27" Type="http://schemas.openxmlformats.org/officeDocument/2006/relationships/image" Target="../media/image93.sv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8" Type="http://schemas.openxmlformats.org/officeDocument/2006/relationships/image" Target="../media/image74.svg"/><Relationship Id="rId3" Type="http://schemas.openxmlformats.org/officeDocument/2006/relationships/image" Target="../media/image6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4.svg"/><Relationship Id="rId7" Type="http://schemas.openxmlformats.org/officeDocument/2006/relationships/image" Target="../media/image5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mailto:a.silkina@Swansea.ac.uk" TargetMode="External"/><Relationship Id="rId4" Type="http://schemas.openxmlformats.org/officeDocument/2006/relationships/image" Target="../media/image115.png"/><Relationship Id="rId9" Type="http://schemas.openxmlformats.org/officeDocument/2006/relationships/image" Target="../media/image117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12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5.emf"/><Relationship Id="rId10" Type="http://schemas.openxmlformats.org/officeDocument/2006/relationships/image" Target="../media/image20.png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diagramData" Target="../diagrams/data2.xml"/><Relationship Id="rId21" Type="http://schemas.openxmlformats.org/officeDocument/2006/relationships/image" Target="../media/image57.png"/><Relationship Id="rId7" Type="http://schemas.microsoft.com/office/2007/relationships/diagramDrawing" Target="../diagrams/drawing2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5.emf"/><Relationship Id="rId19" Type="http://schemas.openxmlformats.org/officeDocument/2006/relationships/image" Target="../media/image5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6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8242E44-9696-402F-9714-521D6853B0C2}"/>
              </a:ext>
            </a:extLst>
          </p:cNvPr>
          <p:cNvSpPr txBox="1"/>
          <p:nvPr/>
        </p:nvSpPr>
        <p:spPr>
          <a:xfrm>
            <a:off x="4940683" y="1064090"/>
            <a:ext cx="7901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baseline="0" dirty="0">
                <a:solidFill>
                  <a:srgbClr val="000000"/>
                </a:solidFill>
                <a:latin typeface="Century Schoolbook" panose="02040604050505020304" pitchFamily="18" charset="0"/>
              </a:rPr>
              <a:t>STRATEGIES OF ALGAL BIOTECHNOLOGY FOR THE GREEN INITIATIVES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entury Schoolbook" panose="02040604050505020304" pitchFamily="18" charset="0"/>
              </a:rPr>
              <a:t>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F26726-0570-48F0-A085-CA1CDC0DF8DA}"/>
              </a:ext>
            </a:extLst>
          </p:cNvPr>
          <p:cNvSpPr txBox="1"/>
          <p:nvPr/>
        </p:nvSpPr>
        <p:spPr>
          <a:xfrm>
            <a:off x="6665403" y="3824140"/>
            <a:ext cx="445168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b="1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 Alla </a:t>
            </a:r>
            <a:r>
              <a:rPr lang="fr-FR" sz="3200" b="1" dirty="0" err="1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Silkina</a:t>
            </a:r>
            <a:r>
              <a:rPr lang="fr-FR" sz="2000" b="1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algn="r"/>
            <a:r>
              <a:rPr lang="fr-FR" sz="2000" b="1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BIOSCIENCE  DEPARTMENT </a:t>
            </a:r>
          </a:p>
          <a:p>
            <a:pPr algn="r"/>
            <a:r>
              <a:rPr lang="fr-FR" sz="2000" b="1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SWANSEA UNIVERSITY,UK</a:t>
            </a:r>
          </a:p>
          <a:p>
            <a:pPr algn="r"/>
            <a:r>
              <a:rPr lang="fr-FR" b="1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a.silkina@swansea.ac.uk</a:t>
            </a:r>
            <a:r>
              <a:rPr lang="fr-FR" b="1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r"/>
            <a:endParaRPr lang="fr-FR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4" descr="Image result for logo Swansea university">
            <a:extLst>
              <a:ext uri="{FF2B5EF4-FFF2-40B4-BE49-F238E27FC236}">
                <a16:creationId xmlns:a16="http://schemas.microsoft.com/office/drawing/2014/main" id="{4D94E537-3202-48D4-11D3-B7C8A97E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" y="79353"/>
            <a:ext cx="2057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een, building, metal, lined&#10;&#10;Description automatically generated">
            <a:extLst>
              <a:ext uri="{FF2B5EF4-FFF2-40B4-BE49-F238E27FC236}">
                <a16:creationId xmlns:a16="http://schemas.microsoft.com/office/drawing/2014/main" id="{44780AB5-7D69-15AC-6A91-C5D83B0FE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8" y="1941253"/>
            <a:ext cx="4713456" cy="2659196"/>
          </a:xfrm>
          <a:prstGeom prst="rect">
            <a:avLst/>
          </a:prstGeom>
        </p:spPr>
      </p:pic>
      <p:pic>
        <p:nvPicPr>
          <p:cNvPr id="7" name="Picture 4" descr="C:\Users\Alla\Desktop\getfile (2).jpg">
            <a:extLst>
              <a:ext uri="{FF2B5EF4-FFF2-40B4-BE49-F238E27FC236}">
                <a16:creationId xmlns:a16="http://schemas.microsoft.com/office/drawing/2014/main" id="{1E7798D7-F43D-BA10-98E3-DE3A2F757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0784" y="3264378"/>
            <a:ext cx="2463822" cy="369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2">
            <a:extLst>
              <a:ext uri="{FF2B5EF4-FFF2-40B4-BE49-F238E27FC236}">
                <a16:creationId xmlns:a16="http://schemas.microsoft.com/office/drawing/2014/main" id="{014C08C3-EC91-8556-9597-9CAE4DF51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6" b="12736"/>
          <a:stretch/>
        </p:blipFill>
        <p:spPr>
          <a:xfrm>
            <a:off x="128998" y="4244645"/>
            <a:ext cx="2535010" cy="2535010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CA25D3-B86B-988A-50F1-39F4A07D8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100" y="81913"/>
            <a:ext cx="1812985" cy="114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9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building in a cornfield">
            <a:extLst>
              <a:ext uri="{FF2B5EF4-FFF2-40B4-BE49-F238E27FC236}">
                <a16:creationId xmlns:a16="http://schemas.microsoft.com/office/drawing/2014/main" id="{3FCE92E8-4378-79C8-9DDE-0149AEBFD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0" y="0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AC6EA9-B435-A963-F97D-4D4B8F2A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b="1">
                <a:solidFill>
                  <a:srgbClr val="FFFFFF"/>
                </a:solidFill>
              </a:rPr>
              <a:t>Agricultural &amp; Environmental Benefits:</a:t>
            </a:r>
            <a:endParaRPr lang="en-US" sz="52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14955-9552-2626-457B-25ED0474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69" y="4348670"/>
            <a:ext cx="7772400" cy="237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79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A52AFF-0BB5-40EE-86F4-DA3B163DA069}"/>
              </a:ext>
            </a:extLst>
          </p:cNvPr>
          <p:cNvSpPr/>
          <p:nvPr/>
        </p:nvSpPr>
        <p:spPr>
          <a:xfrm>
            <a:off x="315415" y="2087898"/>
            <a:ext cx="7070806" cy="1516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 : avec coins arrondis en diagonale 4">
            <a:extLst>
              <a:ext uri="{FF2B5EF4-FFF2-40B4-BE49-F238E27FC236}">
                <a16:creationId xmlns:a16="http://schemas.microsoft.com/office/drawing/2014/main" id="{8ED998E8-0A06-418D-ACB1-DCA05D3CE9F7}"/>
              </a:ext>
            </a:extLst>
          </p:cNvPr>
          <p:cNvSpPr/>
          <p:nvPr/>
        </p:nvSpPr>
        <p:spPr>
          <a:xfrm>
            <a:off x="-746101" y="102870"/>
            <a:ext cx="10280717" cy="132556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C4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EE3EAB7-CD00-4792-8739-6A82007372EC}"/>
              </a:ext>
            </a:extLst>
          </p:cNvPr>
          <p:cNvSpPr txBox="1">
            <a:spLocks/>
          </p:cNvSpPr>
          <p:nvPr/>
        </p:nvSpPr>
        <p:spPr>
          <a:xfrm>
            <a:off x="0" y="1028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Natural </a:t>
            </a:r>
            <a:r>
              <a:rPr lang="fr-FR" b="1" dirty="0" err="1"/>
              <a:t>products</a:t>
            </a:r>
            <a:endParaRPr lang="fr-FR" b="1" dirty="0"/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C0A4BF18-0711-4DED-B8E4-4C6937E0B9EF}"/>
              </a:ext>
            </a:extLst>
          </p:cNvPr>
          <p:cNvSpPr/>
          <p:nvPr/>
        </p:nvSpPr>
        <p:spPr>
          <a:xfrm>
            <a:off x="9765437" y="-440307"/>
            <a:ext cx="2991557" cy="2855033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9AECF1-373B-4F35-86F5-A4E1EE37F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9932417" y="-371952"/>
            <a:ext cx="2686590" cy="2600247"/>
          </a:xfrm>
          <a:prstGeom prst="teardrop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C4A231-CE74-4140-8BCB-4CAC7C05CFE0}"/>
              </a:ext>
            </a:extLst>
          </p:cNvPr>
          <p:cNvSpPr txBox="1"/>
          <p:nvPr/>
        </p:nvSpPr>
        <p:spPr>
          <a:xfrm>
            <a:off x="315415" y="2101199"/>
            <a:ext cx="56356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Biostimulants and biofertilizers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Biopesticides- Volatile compounds for insect attraction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Exopolysaccharides, pigments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Anticancer, anti-obesity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Antioxidants, vitamins, enzymes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87F64-D162-4D03-938C-0D87652C29B3}"/>
              </a:ext>
            </a:extLst>
          </p:cNvPr>
          <p:cNvSpPr txBox="1"/>
          <p:nvPr/>
        </p:nvSpPr>
        <p:spPr>
          <a:xfrm>
            <a:off x="315414" y="1454867"/>
            <a:ext cx="9617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Build up on the </a:t>
            </a:r>
            <a:r>
              <a:rPr lang="ru-RU" i="1" dirty="0"/>
              <a:t> </a:t>
            </a:r>
            <a:r>
              <a:rPr lang="en-GB" i="1" dirty="0"/>
              <a:t>bioproducts knowledge and past excellence of </a:t>
            </a:r>
            <a:r>
              <a:rPr lang="en-GB" b="1" i="1" dirty="0"/>
              <a:t>Phycopigments, </a:t>
            </a:r>
            <a:r>
              <a:rPr lang="en-GB" b="1" i="1" dirty="0" err="1"/>
              <a:t>Chl</a:t>
            </a:r>
            <a:r>
              <a:rPr lang="en-GB" b="1" i="1" dirty="0"/>
              <a:t>-F, EnAlgae and ALG-AD  </a:t>
            </a:r>
          </a:p>
        </p:txBody>
      </p:sp>
      <p:pic>
        <p:nvPicPr>
          <p:cNvPr id="20" name="Picture 2" descr="Image result for alg-ad logo">
            <a:extLst>
              <a:ext uri="{FF2B5EF4-FFF2-40B4-BE49-F238E27FC236}">
                <a16:creationId xmlns:a16="http://schemas.microsoft.com/office/drawing/2014/main" id="{4CBDF3F2-5A24-404F-9304-6541F405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144" y="2414726"/>
            <a:ext cx="1405856" cy="5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enalgae logo">
            <a:extLst>
              <a:ext uri="{FF2B5EF4-FFF2-40B4-BE49-F238E27FC236}">
                <a16:creationId xmlns:a16="http://schemas.microsoft.com/office/drawing/2014/main" id="{C3A99F97-4F6C-4852-AD36-46644541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144" y="2941922"/>
            <a:ext cx="1405856" cy="82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9723D2-8AFC-43A8-826F-131E32FEC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950" y="2678324"/>
            <a:ext cx="4366614" cy="3397937"/>
          </a:xfrm>
          <a:prstGeom prst="rect">
            <a:avLst/>
          </a:prstGeom>
        </p:spPr>
      </p:pic>
      <p:sp>
        <p:nvSpPr>
          <p:cNvPr id="24" name="Скругленный прямоугольник 15">
            <a:extLst>
              <a:ext uri="{FF2B5EF4-FFF2-40B4-BE49-F238E27FC236}">
                <a16:creationId xmlns:a16="http://schemas.microsoft.com/office/drawing/2014/main" id="{66225FAA-F16D-4593-83FE-A19AF9BC1328}"/>
              </a:ext>
            </a:extLst>
          </p:cNvPr>
          <p:cNvSpPr/>
          <p:nvPr/>
        </p:nvSpPr>
        <p:spPr>
          <a:xfrm>
            <a:off x="627802" y="4118019"/>
            <a:ext cx="1100345" cy="77618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Algal biomass production</a:t>
            </a:r>
            <a:endParaRPr lang="en-MY" sz="1100" b="1" dirty="0"/>
          </a:p>
        </p:txBody>
      </p:sp>
      <p:sp>
        <p:nvSpPr>
          <p:cNvPr id="25" name="Скругленный прямоугольник 15">
            <a:extLst>
              <a:ext uri="{FF2B5EF4-FFF2-40B4-BE49-F238E27FC236}">
                <a16:creationId xmlns:a16="http://schemas.microsoft.com/office/drawing/2014/main" id="{79E63376-9CC0-4AF7-9D01-A9B90BF6E083}"/>
              </a:ext>
            </a:extLst>
          </p:cNvPr>
          <p:cNvSpPr/>
          <p:nvPr/>
        </p:nvSpPr>
        <p:spPr>
          <a:xfrm>
            <a:off x="627802" y="5083238"/>
            <a:ext cx="1224208" cy="77618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Remediation of agriculture waste</a:t>
            </a:r>
            <a:endParaRPr lang="en-MY" sz="1200" b="1" dirty="0"/>
          </a:p>
        </p:txBody>
      </p:sp>
      <p:cxnSp>
        <p:nvCxnSpPr>
          <p:cNvPr id="26" name="Прямая со стрелкой 22">
            <a:extLst>
              <a:ext uri="{FF2B5EF4-FFF2-40B4-BE49-F238E27FC236}">
                <a16:creationId xmlns:a16="http://schemas.microsoft.com/office/drawing/2014/main" id="{AE35FC1E-1838-4852-9501-FB421A30BEE8}"/>
              </a:ext>
            </a:extLst>
          </p:cNvPr>
          <p:cNvCxnSpPr>
            <a:cxnSpLocks/>
          </p:cNvCxnSpPr>
          <p:nvPr/>
        </p:nvCxnSpPr>
        <p:spPr>
          <a:xfrm>
            <a:off x="1737500" y="4506114"/>
            <a:ext cx="473450" cy="2732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2">
            <a:extLst>
              <a:ext uri="{FF2B5EF4-FFF2-40B4-BE49-F238E27FC236}">
                <a16:creationId xmlns:a16="http://schemas.microsoft.com/office/drawing/2014/main" id="{4C7691BB-8A5F-4E8A-A1EF-9467DA3B3234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852010" y="5083238"/>
            <a:ext cx="358940" cy="3880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Скругленный прямоугольник 15">
            <a:extLst>
              <a:ext uri="{FF2B5EF4-FFF2-40B4-BE49-F238E27FC236}">
                <a16:creationId xmlns:a16="http://schemas.microsoft.com/office/drawing/2014/main" id="{045FE931-DA1B-456E-B894-5B944C403F17}"/>
              </a:ext>
            </a:extLst>
          </p:cNvPr>
          <p:cNvSpPr/>
          <p:nvPr/>
        </p:nvSpPr>
        <p:spPr>
          <a:xfrm>
            <a:off x="6577564" y="4075614"/>
            <a:ext cx="1100345" cy="77618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Biofertilizers, biostimulants for crops</a:t>
            </a:r>
            <a:endParaRPr lang="en-MY" sz="1100" b="1" dirty="0"/>
          </a:p>
        </p:txBody>
      </p:sp>
      <p:sp>
        <p:nvSpPr>
          <p:cNvPr id="34" name="Скругленный прямоугольник 15">
            <a:extLst>
              <a:ext uri="{FF2B5EF4-FFF2-40B4-BE49-F238E27FC236}">
                <a16:creationId xmlns:a16="http://schemas.microsoft.com/office/drawing/2014/main" id="{8BD84E54-8ECD-4D9E-9C50-34F92970C8C5}"/>
              </a:ext>
            </a:extLst>
          </p:cNvPr>
          <p:cNvSpPr/>
          <p:nvPr/>
        </p:nvSpPr>
        <p:spPr>
          <a:xfrm>
            <a:off x="6598173" y="4934990"/>
            <a:ext cx="1100345" cy="46814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Animal feed</a:t>
            </a:r>
            <a:endParaRPr lang="en-MY" sz="1100" b="1" dirty="0"/>
          </a:p>
        </p:txBody>
      </p:sp>
      <p:sp>
        <p:nvSpPr>
          <p:cNvPr id="37" name="Скругленный прямоугольник 15">
            <a:extLst>
              <a:ext uri="{FF2B5EF4-FFF2-40B4-BE49-F238E27FC236}">
                <a16:creationId xmlns:a16="http://schemas.microsoft.com/office/drawing/2014/main" id="{51E83013-FC5E-4DB1-8C12-77612730E77F}"/>
              </a:ext>
            </a:extLst>
          </p:cNvPr>
          <p:cNvSpPr/>
          <p:nvPr/>
        </p:nvSpPr>
        <p:spPr>
          <a:xfrm>
            <a:off x="6598173" y="5486321"/>
            <a:ext cx="1100345" cy="46814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Insects control</a:t>
            </a:r>
            <a:endParaRPr lang="en-MY" sz="1100" b="1" dirty="0"/>
          </a:p>
        </p:txBody>
      </p:sp>
      <p:cxnSp>
        <p:nvCxnSpPr>
          <p:cNvPr id="38" name="Прямая со стрелкой 22">
            <a:extLst>
              <a:ext uri="{FF2B5EF4-FFF2-40B4-BE49-F238E27FC236}">
                <a16:creationId xmlns:a16="http://schemas.microsoft.com/office/drawing/2014/main" id="{58D4C4D2-39DA-464A-9872-04762CF7911F}"/>
              </a:ext>
            </a:extLst>
          </p:cNvPr>
          <p:cNvCxnSpPr>
            <a:cxnSpLocks/>
          </p:cNvCxnSpPr>
          <p:nvPr/>
        </p:nvCxnSpPr>
        <p:spPr>
          <a:xfrm>
            <a:off x="6128486" y="5505175"/>
            <a:ext cx="473450" cy="2732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22">
            <a:extLst>
              <a:ext uri="{FF2B5EF4-FFF2-40B4-BE49-F238E27FC236}">
                <a16:creationId xmlns:a16="http://schemas.microsoft.com/office/drawing/2014/main" id="{C132394E-B3F0-4C68-AEC1-A35C61C69F0B}"/>
              </a:ext>
            </a:extLst>
          </p:cNvPr>
          <p:cNvCxnSpPr>
            <a:cxnSpLocks/>
          </p:cNvCxnSpPr>
          <p:nvPr/>
        </p:nvCxnSpPr>
        <p:spPr>
          <a:xfrm>
            <a:off x="6249971" y="5277285"/>
            <a:ext cx="3519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22">
            <a:extLst>
              <a:ext uri="{FF2B5EF4-FFF2-40B4-BE49-F238E27FC236}">
                <a16:creationId xmlns:a16="http://schemas.microsoft.com/office/drawing/2014/main" id="{9A1BEFAB-0185-4B34-89DE-0FECAC907030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245548" y="4463709"/>
            <a:ext cx="332016" cy="4679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E53415B-C51A-BBA8-4070-FE13A4C80F6D}"/>
              </a:ext>
            </a:extLst>
          </p:cNvPr>
          <p:cNvSpPr txBox="1"/>
          <p:nvPr/>
        </p:nvSpPr>
        <p:spPr>
          <a:xfrm>
            <a:off x="8113041" y="2010680"/>
            <a:ext cx="6752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FOOD SECURITY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79DDDD-DD9B-F14A-F94F-6E7764B0DDDF}"/>
              </a:ext>
            </a:extLst>
          </p:cNvPr>
          <p:cNvGrpSpPr/>
          <p:nvPr/>
        </p:nvGrpSpPr>
        <p:grpSpPr>
          <a:xfrm>
            <a:off x="8149353" y="3551084"/>
            <a:ext cx="1616083" cy="2433422"/>
            <a:chOff x="8149353" y="3551084"/>
            <a:chExt cx="1616083" cy="243342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0102B19-F851-0738-219B-9369737D4F57}"/>
                </a:ext>
              </a:extLst>
            </p:cNvPr>
            <p:cNvSpPr txBox="1"/>
            <p:nvPr/>
          </p:nvSpPr>
          <p:spPr>
            <a:xfrm>
              <a:off x="8172602" y="3551084"/>
              <a:ext cx="1371236" cy="258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APPLICATION</a:t>
              </a:r>
            </a:p>
          </p:txBody>
        </p:sp>
        <p:sp>
          <p:nvSpPr>
            <p:cNvPr id="4" name="Скругленный прямоугольник 15">
              <a:extLst>
                <a:ext uri="{FF2B5EF4-FFF2-40B4-BE49-F238E27FC236}">
                  <a16:creationId xmlns:a16="http://schemas.microsoft.com/office/drawing/2014/main" id="{5932C3A4-7EBE-6767-958E-6C479429FB01}"/>
                </a:ext>
              </a:extLst>
            </p:cNvPr>
            <p:cNvSpPr/>
            <p:nvPr/>
          </p:nvSpPr>
          <p:spPr>
            <a:xfrm>
              <a:off x="8149353" y="3890485"/>
              <a:ext cx="1616083" cy="83047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000" b="1" dirty="0"/>
                <a:t>Crop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000" b="1" dirty="0"/>
                <a:t>Pharmaceuticals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000" b="1" dirty="0"/>
                <a:t>Cosmeceutical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000" b="1" dirty="0"/>
                <a:t>Pest control </a:t>
              </a:r>
              <a:endParaRPr lang="en-MY" sz="14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359F77-0B86-1073-5BB7-7EA74349A977}"/>
                </a:ext>
              </a:extLst>
            </p:cNvPr>
            <p:cNvSpPr txBox="1"/>
            <p:nvPr/>
          </p:nvSpPr>
          <p:spPr>
            <a:xfrm>
              <a:off x="8172602" y="4810107"/>
              <a:ext cx="1427307" cy="2585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IMPACT</a:t>
              </a:r>
            </a:p>
          </p:txBody>
        </p:sp>
        <p:sp>
          <p:nvSpPr>
            <p:cNvPr id="10" name="Скругленный прямоугольник 15">
              <a:extLst>
                <a:ext uri="{FF2B5EF4-FFF2-40B4-BE49-F238E27FC236}">
                  <a16:creationId xmlns:a16="http://schemas.microsoft.com/office/drawing/2014/main" id="{AE7A6A0E-F2E7-9B4D-1E78-3AEB0BB9E5E3}"/>
                </a:ext>
              </a:extLst>
            </p:cNvPr>
            <p:cNvSpPr/>
            <p:nvPr/>
          </p:nvSpPr>
          <p:spPr>
            <a:xfrm>
              <a:off x="8172602" y="5154034"/>
              <a:ext cx="1592834" cy="83047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000" b="1" dirty="0"/>
                <a:t>Environmental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000" b="1" dirty="0"/>
                <a:t>Academia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000" b="1" dirty="0"/>
                <a:t>Business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000" b="1" dirty="0"/>
                <a:t>Governmental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000" b="1" dirty="0"/>
                <a:t>Food security </a:t>
              </a:r>
              <a:endParaRPr lang="en-MY" sz="1000" b="1" dirty="0"/>
            </a:p>
          </p:txBody>
        </p:sp>
      </p:grpSp>
      <p:pic>
        <p:nvPicPr>
          <p:cNvPr id="2050" name="Picture 2" descr="Industry Collaboration - Swansea University">
            <a:extLst>
              <a:ext uri="{FF2B5EF4-FFF2-40B4-BE49-F238E27FC236}">
                <a16:creationId xmlns:a16="http://schemas.microsoft.com/office/drawing/2014/main" id="{B17A0D64-3272-303B-2011-06AECC9EB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298" y="4020933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D29C5CC-9756-06CC-71B8-AEB7FEEF1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99" y="2431931"/>
            <a:ext cx="2259899" cy="92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14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29ED1B17-875D-9325-E1C4-4BCDA5B2001C}"/>
              </a:ext>
            </a:extLst>
          </p:cNvPr>
          <p:cNvGrpSpPr/>
          <p:nvPr/>
        </p:nvGrpSpPr>
        <p:grpSpPr>
          <a:xfrm>
            <a:off x="392522" y="943777"/>
            <a:ext cx="10294011" cy="4970445"/>
            <a:chOff x="665988" y="1257300"/>
            <a:chExt cx="10294011" cy="5456487"/>
          </a:xfrm>
        </p:grpSpPr>
        <p:sp>
          <p:nvSpPr>
            <p:cNvPr id="48" name="Freeform 2">
              <a:extLst>
                <a:ext uri="{FF2B5EF4-FFF2-40B4-BE49-F238E27FC236}">
                  <a16:creationId xmlns:a16="http://schemas.microsoft.com/office/drawing/2014/main" id="{B1ED33E2-C215-D38E-485D-EDE293185AFC}"/>
                </a:ext>
              </a:extLst>
            </p:cNvPr>
            <p:cNvSpPr/>
            <p:nvPr/>
          </p:nvSpPr>
          <p:spPr>
            <a:xfrm>
              <a:off x="665988" y="1257300"/>
              <a:ext cx="896112" cy="560832"/>
            </a:xfrm>
            <a:custGeom>
              <a:avLst/>
              <a:gdLst/>
              <a:ahLst/>
              <a:cxnLst/>
              <a:rect l="l" t="t" r="r" b="b"/>
              <a:pathLst>
                <a:path w="896112" h="560832">
                  <a:moveTo>
                    <a:pt x="0" y="0"/>
                  </a:moveTo>
                  <a:lnTo>
                    <a:pt x="896112" y="0"/>
                  </a:lnTo>
                  <a:lnTo>
                    <a:pt x="896112" y="560832"/>
                  </a:lnTo>
                  <a:lnTo>
                    <a:pt x="0" y="56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3">
              <a:extLst>
                <a:ext uri="{FF2B5EF4-FFF2-40B4-BE49-F238E27FC236}">
                  <a16:creationId xmlns:a16="http://schemas.microsoft.com/office/drawing/2014/main" id="{E8F71CD6-B8B9-DB30-F8BA-E91C9C78A316}"/>
                </a:ext>
              </a:extLst>
            </p:cNvPr>
            <p:cNvSpPr/>
            <p:nvPr/>
          </p:nvSpPr>
          <p:spPr>
            <a:xfrm>
              <a:off x="2056133" y="4293528"/>
              <a:ext cx="1401156" cy="418262"/>
            </a:xfrm>
            <a:custGeom>
              <a:avLst/>
              <a:gdLst/>
              <a:ahLst/>
              <a:cxnLst/>
              <a:rect l="l" t="t" r="r" b="b"/>
              <a:pathLst>
                <a:path w="1401156" h="418262">
                  <a:moveTo>
                    <a:pt x="0" y="0"/>
                  </a:moveTo>
                  <a:lnTo>
                    <a:pt x="1401156" y="0"/>
                  </a:lnTo>
                  <a:lnTo>
                    <a:pt x="1401156" y="418262"/>
                  </a:lnTo>
                  <a:lnTo>
                    <a:pt x="0" y="418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663FECC2-3743-BF22-5A00-B5BCFEC7CE51}"/>
                </a:ext>
              </a:extLst>
            </p:cNvPr>
            <p:cNvSpPr/>
            <p:nvPr/>
          </p:nvSpPr>
          <p:spPr>
            <a:xfrm>
              <a:off x="1350264" y="4104132"/>
              <a:ext cx="659892" cy="536448"/>
            </a:xfrm>
            <a:custGeom>
              <a:avLst/>
              <a:gdLst/>
              <a:ahLst/>
              <a:cxnLst/>
              <a:rect l="l" t="t" r="r" b="b"/>
              <a:pathLst>
                <a:path w="659892" h="536448">
                  <a:moveTo>
                    <a:pt x="0" y="0"/>
                  </a:moveTo>
                  <a:lnTo>
                    <a:pt x="659892" y="0"/>
                  </a:lnTo>
                  <a:lnTo>
                    <a:pt x="659892" y="536448"/>
                  </a:lnTo>
                  <a:lnTo>
                    <a:pt x="0" y="536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2D8ADEAD-4AD1-0D21-4D05-F656A31E309F}"/>
                </a:ext>
              </a:extLst>
            </p:cNvPr>
            <p:cNvSpPr/>
            <p:nvPr/>
          </p:nvSpPr>
          <p:spPr>
            <a:xfrm>
              <a:off x="3911004" y="5282441"/>
              <a:ext cx="439598" cy="617820"/>
            </a:xfrm>
            <a:custGeom>
              <a:avLst/>
              <a:gdLst/>
              <a:ahLst/>
              <a:cxnLst/>
              <a:rect l="l" t="t" r="r" b="b"/>
              <a:pathLst>
                <a:path w="439598" h="617820">
                  <a:moveTo>
                    <a:pt x="0" y="0"/>
                  </a:moveTo>
                  <a:lnTo>
                    <a:pt x="439598" y="0"/>
                  </a:lnTo>
                  <a:lnTo>
                    <a:pt x="439598" y="617820"/>
                  </a:lnTo>
                  <a:lnTo>
                    <a:pt x="0" y="617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9D2E5B92-8586-681D-5BDA-E65C581DBE39}"/>
                </a:ext>
              </a:extLst>
            </p:cNvPr>
            <p:cNvSpPr/>
            <p:nvPr/>
          </p:nvSpPr>
          <p:spPr>
            <a:xfrm>
              <a:off x="3932340" y="3225041"/>
              <a:ext cx="438074" cy="616296"/>
            </a:xfrm>
            <a:custGeom>
              <a:avLst/>
              <a:gdLst/>
              <a:ahLst/>
              <a:cxnLst/>
              <a:rect l="l" t="t" r="r" b="b"/>
              <a:pathLst>
                <a:path w="438074" h="616296">
                  <a:moveTo>
                    <a:pt x="0" y="0"/>
                  </a:moveTo>
                  <a:lnTo>
                    <a:pt x="438074" y="0"/>
                  </a:lnTo>
                  <a:lnTo>
                    <a:pt x="438074" y="616296"/>
                  </a:lnTo>
                  <a:lnTo>
                    <a:pt x="0" y="616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462F815F-3ACC-D7DC-65E7-EDF6AB7CB7C8}"/>
                </a:ext>
              </a:extLst>
            </p:cNvPr>
            <p:cNvSpPr/>
            <p:nvPr/>
          </p:nvSpPr>
          <p:spPr>
            <a:xfrm>
              <a:off x="4858769" y="4285908"/>
              <a:ext cx="889092" cy="416738"/>
            </a:xfrm>
            <a:custGeom>
              <a:avLst/>
              <a:gdLst/>
              <a:ahLst/>
              <a:cxnLst/>
              <a:rect l="l" t="t" r="r" b="b"/>
              <a:pathLst>
                <a:path w="889092" h="416738">
                  <a:moveTo>
                    <a:pt x="0" y="0"/>
                  </a:moveTo>
                  <a:lnTo>
                    <a:pt x="889092" y="0"/>
                  </a:lnTo>
                  <a:lnTo>
                    <a:pt x="889092" y="416738"/>
                  </a:lnTo>
                  <a:lnTo>
                    <a:pt x="0" y="416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1966F7A6-9BD7-9CCF-CCB0-CB742D3758F6}"/>
                </a:ext>
              </a:extLst>
            </p:cNvPr>
            <p:cNvSpPr/>
            <p:nvPr/>
          </p:nvSpPr>
          <p:spPr>
            <a:xfrm>
              <a:off x="7082723" y="4696645"/>
              <a:ext cx="687448" cy="640461"/>
            </a:xfrm>
            <a:custGeom>
              <a:avLst/>
              <a:gdLst/>
              <a:ahLst/>
              <a:cxnLst/>
              <a:rect l="l" t="t" r="r" b="b"/>
              <a:pathLst>
                <a:path w="687448" h="640461">
                  <a:moveTo>
                    <a:pt x="0" y="0"/>
                  </a:moveTo>
                  <a:lnTo>
                    <a:pt x="687448" y="0"/>
                  </a:lnTo>
                  <a:lnTo>
                    <a:pt x="687448" y="640461"/>
                  </a:lnTo>
                  <a:lnTo>
                    <a:pt x="0" y="640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313623F8-C637-AF40-6338-0CCA96047A67}"/>
                </a:ext>
              </a:extLst>
            </p:cNvPr>
            <p:cNvSpPr/>
            <p:nvPr/>
          </p:nvSpPr>
          <p:spPr>
            <a:xfrm>
              <a:off x="7117452" y="3910995"/>
              <a:ext cx="795395" cy="510397"/>
            </a:xfrm>
            <a:custGeom>
              <a:avLst/>
              <a:gdLst/>
              <a:ahLst/>
              <a:cxnLst/>
              <a:rect l="l" t="t" r="r" b="b"/>
              <a:pathLst>
                <a:path w="795395" h="510397">
                  <a:moveTo>
                    <a:pt x="0" y="0"/>
                  </a:moveTo>
                  <a:lnTo>
                    <a:pt x="795395" y="0"/>
                  </a:lnTo>
                  <a:lnTo>
                    <a:pt x="795395" y="510397"/>
                  </a:lnTo>
                  <a:lnTo>
                    <a:pt x="0" y="510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4826B7C5-4F64-40A2-7184-BF73CDE00D76}"/>
                </a:ext>
              </a:extLst>
            </p:cNvPr>
            <p:cNvSpPr/>
            <p:nvPr/>
          </p:nvSpPr>
          <p:spPr>
            <a:xfrm>
              <a:off x="9698756" y="3145793"/>
              <a:ext cx="750665" cy="625440"/>
            </a:xfrm>
            <a:custGeom>
              <a:avLst/>
              <a:gdLst/>
              <a:ahLst/>
              <a:cxnLst/>
              <a:rect l="l" t="t" r="r" b="b"/>
              <a:pathLst>
                <a:path w="750665" h="625440">
                  <a:moveTo>
                    <a:pt x="0" y="0"/>
                  </a:moveTo>
                  <a:lnTo>
                    <a:pt x="750665" y="0"/>
                  </a:lnTo>
                  <a:lnTo>
                    <a:pt x="750665" y="625440"/>
                  </a:lnTo>
                  <a:lnTo>
                    <a:pt x="0" y="625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" name="Group 11">
              <a:extLst>
                <a:ext uri="{FF2B5EF4-FFF2-40B4-BE49-F238E27FC236}">
                  <a16:creationId xmlns:a16="http://schemas.microsoft.com/office/drawing/2014/main" id="{32550556-0A19-6CB1-C5F7-8D62FCCF1A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77412" y="3863340"/>
              <a:ext cx="1022604" cy="938784"/>
              <a:chOff x="0" y="0"/>
              <a:chExt cx="1363472" cy="1251712"/>
            </a:xfrm>
          </p:grpSpPr>
          <p:sp>
            <p:nvSpPr>
              <p:cNvPr id="83" name="Freeform 12">
                <a:extLst>
                  <a:ext uri="{FF2B5EF4-FFF2-40B4-BE49-F238E27FC236}">
                    <a16:creationId xmlns:a16="http://schemas.microsoft.com/office/drawing/2014/main" id="{729B99ED-F453-4D84-BA32-F5C015E5F5C4}"/>
                  </a:ext>
                </a:extLst>
              </p:cNvPr>
              <p:cNvSpPr/>
              <p:nvPr/>
            </p:nvSpPr>
            <p:spPr>
              <a:xfrm>
                <a:off x="0" y="0"/>
                <a:ext cx="1363472" cy="1251712"/>
              </a:xfrm>
              <a:custGeom>
                <a:avLst/>
                <a:gdLst/>
                <a:ahLst/>
                <a:cxnLst/>
                <a:rect l="l" t="t" r="r" b="b"/>
                <a:pathLst>
                  <a:path w="1363472" h="1251712">
                    <a:moveTo>
                      <a:pt x="681736" y="0"/>
                    </a:moveTo>
                    <a:cubicBezTo>
                      <a:pt x="305181" y="0"/>
                      <a:pt x="0" y="280289"/>
                      <a:pt x="0" y="625856"/>
                    </a:cubicBezTo>
                    <a:cubicBezTo>
                      <a:pt x="0" y="971423"/>
                      <a:pt x="305181" y="1251712"/>
                      <a:pt x="681736" y="1251712"/>
                    </a:cubicBezTo>
                    <a:cubicBezTo>
                      <a:pt x="1058164" y="1251712"/>
                      <a:pt x="1363472" y="971423"/>
                      <a:pt x="1363472" y="625856"/>
                    </a:cubicBezTo>
                    <a:cubicBezTo>
                      <a:pt x="1363472" y="280289"/>
                      <a:pt x="1058164" y="0"/>
                      <a:pt x="681736" y="0"/>
                    </a:cubicBezTo>
                    <a:close/>
                  </a:path>
                </a:pathLst>
              </a:cu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52C8A6A8-6395-7364-E271-EB999133526B}"/>
                </a:ext>
              </a:extLst>
            </p:cNvPr>
            <p:cNvSpPr/>
            <p:nvPr/>
          </p:nvSpPr>
          <p:spPr>
            <a:xfrm>
              <a:off x="5681472" y="4123944"/>
              <a:ext cx="1487424" cy="758952"/>
            </a:xfrm>
            <a:custGeom>
              <a:avLst/>
              <a:gdLst/>
              <a:ahLst/>
              <a:cxnLst/>
              <a:rect l="l" t="t" r="r" b="b"/>
              <a:pathLst>
                <a:path w="1487424" h="758952">
                  <a:moveTo>
                    <a:pt x="0" y="0"/>
                  </a:moveTo>
                  <a:lnTo>
                    <a:pt x="1487424" y="0"/>
                  </a:lnTo>
                  <a:lnTo>
                    <a:pt x="1487424" y="758952"/>
                  </a:lnTo>
                  <a:lnTo>
                    <a:pt x="0" y="758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E53E5D81-7924-379E-1557-30695B4EEDD7}"/>
                </a:ext>
              </a:extLst>
            </p:cNvPr>
            <p:cNvSpPr/>
            <p:nvPr/>
          </p:nvSpPr>
          <p:spPr>
            <a:xfrm>
              <a:off x="9739884" y="3733800"/>
              <a:ext cx="725424" cy="665988"/>
            </a:xfrm>
            <a:custGeom>
              <a:avLst/>
              <a:gdLst/>
              <a:ahLst/>
              <a:cxnLst/>
              <a:rect l="l" t="t" r="r" b="b"/>
              <a:pathLst>
                <a:path w="725424" h="665988">
                  <a:moveTo>
                    <a:pt x="0" y="0"/>
                  </a:moveTo>
                  <a:lnTo>
                    <a:pt x="725424" y="0"/>
                  </a:lnTo>
                  <a:lnTo>
                    <a:pt x="725424" y="665988"/>
                  </a:lnTo>
                  <a:lnTo>
                    <a:pt x="0" y="665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E6FF9170-F2BA-27E3-5F58-662433C54BFE}"/>
                </a:ext>
              </a:extLst>
            </p:cNvPr>
            <p:cNvSpPr/>
            <p:nvPr/>
          </p:nvSpPr>
          <p:spPr>
            <a:xfrm>
              <a:off x="9648444" y="4953000"/>
              <a:ext cx="978408" cy="656844"/>
            </a:xfrm>
            <a:custGeom>
              <a:avLst/>
              <a:gdLst/>
              <a:ahLst/>
              <a:cxnLst/>
              <a:rect l="l" t="t" r="r" b="b"/>
              <a:pathLst>
                <a:path w="978408" h="656844">
                  <a:moveTo>
                    <a:pt x="0" y="0"/>
                  </a:moveTo>
                  <a:lnTo>
                    <a:pt x="978408" y="0"/>
                  </a:lnTo>
                  <a:lnTo>
                    <a:pt x="978408" y="656844"/>
                  </a:lnTo>
                  <a:lnTo>
                    <a:pt x="0" y="656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B79C9285-6BFA-5BA5-9DE9-A62F3602BB66}"/>
                </a:ext>
              </a:extLst>
            </p:cNvPr>
            <p:cNvSpPr/>
            <p:nvPr/>
          </p:nvSpPr>
          <p:spPr>
            <a:xfrm>
              <a:off x="2350666" y="4845053"/>
              <a:ext cx="767153" cy="662016"/>
            </a:xfrm>
            <a:custGeom>
              <a:avLst/>
              <a:gdLst/>
              <a:ahLst/>
              <a:cxnLst/>
              <a:rect l="l" t="t" r="r" b="b"/>
              <a:pathLst>
                <a:path w="767153" h="662016">
                  <a:moveTo>
                    <a:pt x="0" y="0"/>
                  </a:moveTo>
                  <a:lnTo>
                    <a:pt x="767153" y="0"/>
                  </a:lnTo>
                  <a:lnTo>
                    <a:pt x="767153" y="662016"/>
                  </a:lnTo>
                  <a:lnTo>
                    <a:pt x="0" y="662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E6F77A94-BC2F-736B-8EF1-A40131DDB6C7}"/>
                </a:ext>
              </a:extLst>
            </p:cNvPr>
            <p:cNvSpPr/>
            <p:nvPr/>
          </p:nvSpPr>
          <p:spPr>
            <a:xfrm>
              <a:off x="1956816" y="5469188"/>
              <a:ext cx="1427988" cy="669484"/>
            </a:xfrm>
            <a:custGeom>
              <a:avLst/>
              <a:gdLst/>
              <a:ahLst/>
              <a:cxnLst/>
              <a:rect l="l" t="t" r="r" b="b"/>
              <a:pathLst>
                <a:path w="1427988" h="669484">
                  <a:moveTo>
                    <a:pt x="0" y="0"/>
                  </a:moveTo>
                  <a:lnTo>
                    <a:pt x="1427988" y="0"/>
                  </a:lnTo>
                  <a:lnTo>
                    <a:pt x="1427988" y="669484"/>
                  </a:lnTo>
                  <a:lnTo>
                    <a:pt x="0" y="669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C20229B8-AFC9-1C25-7DF5-900351594E67}"/>
                </a:ext>
              </a:extLst>
            </p:cNvPr>
            <p:cNvSpPr/>
            <p:nvPr/>
          </p:nvSpPr>
          <p:spPr>
            <a:xfrm>
              <a:off x="8827265" y="5095152"/>
              <a:ext cx="808320" cy="413690"/>
            </a:xfrm>
            <a:custGeom>
              <a:avLst/>
              <a:gdLst/>
              <a:ahLst/>
              <a:cxnLst/>
              <a:rect l="l" t="t" r="r" b="b"/>
              <a:pathLst>
                <a:path w="808320" h="413690">
                  <a:moveTo>
                    <a:pt x="0" y="0"/>
                  </a:moveTo>
                  <a:lnTo>
                    <a:pt x="808320" y="0"/>
                  </a:lnTo>
                  <a:lnTo>
                    <a:pt x="808320" y="413690"/>
                  </a:lnTo>
                  <a:lnTo>
                    <a:pt x="0" y="413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1FCC9E7D-38EE-89EA-8E0A-908F6F5496DB}"/>
                </a:ext>
              </a:extLst>
            </p:cNvPr>
            <p:cNvSpPr/>
            <p:nvPr/>
          </p:nvSpPr>
          <p:spPr>
            <a:xfrm>
              <a:off x="8862317" y="3901860"/>
              <a:ext cx="808320" cy="415214"/>
            </a:xfrm>
            <a:custGeom>
              <a:avLst/>
              <a:gdLst/>
              <a:ahLst/>
              <a:cxnLst/>
              <a:rect l="l" t="t" r="r" b="b"/>
              <a:pathLst>
                <a:path w="808320" h="415214">
                  <a:moveTo>
                    <a:pt x="0" y="0"/>
                  </a:moveTo>
                  <a:lnTo>
                    <a:pt x="808320" y="0"/>
                  </a:lnTo>
                  <a:lnTo>
                    <a:pt x="808320" y="415214"/>
                  </a:lnTo>
                  <a:lnTo>
                    <a:pt x="0" y="415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D4D53CBC-724E-648E-2378-9258CA9EB23A}"/>
                </a:ext>
              </a:extLst>
            </p:cNvPr>
            <p:cNvSpPr/>
            <p:nvPr/>
          </p:nvSpPr>
          <p:spPr>
            <a:xfrm>
              <a:off x="9698756" y="5895508"/>
              <a:ext cx="750665" cy="587340"/>
            </a:xfrm>
            <a:custGeom>
              <a:avLst/>
              <a:gdLst/>
              <a:ahLst/>
              <a:cxnLst/>
              <a:rect l="l" t="t" r="r" b="b"/>
              <a:pathLst>
                <a:path w="750665" h="587340">
                  <a:moveTo>
                    <a:pt x="0" y="0"/>
                  </a:moveTo>
                  <a:lnTo>
                    <a:pt x="750665" y="0"/>
                  </a:lnTo>
                  <a:lnTo>
                    <a:pt x="750665" y="587340"/>
                  </a:lnTo>
                  <a:lnTo>
                    <a:pt x="0" y="587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54509C61-8FE5-78B4-6B2B-B931ADA7A94E}"/>
                </a:ext>
              </a:extLst>
            </p:cNvPr>
            <p:cNvSpPr/>
            <p:nvPr/>
          </p:nvSpPr>
          <p:spPr>
            <a:xfrm>
              <a:off x="7940040" y="3532632"/>
              <a:ext cx="902208" cy="806196"/>
            </a:xfrm>
            <a:custGeom>
              <a:avLst/>
              <a:gdLst/>
              <a:ahLst/>
              <a:cxnLst/>
              <a:rect l="l" t="t" r="r" b="b"/>
              <a:pathLst>
                <a:path w="902208" h="806196">
                  <a:moveTo>
                    <a:pt x="0" y="0"/>
                  </a:moveTo>
                  <a:lnTo>
                    <a:pt x="902208" y="0"/>
                  </a:lnTo>
                  <a:lnTo>
                    <a:pt x="902208" y="806196"/>
                  </a:lnTo>
                  <a:lnTo>
                    <a:pt x="0" y="80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C0270B63-BAF4-0734-1277-FDDC9567F7CC}"/>
                </a:ext>
              </a:extLst>
            </p:cNvPr>
            <p:cNvSpPr/>
            <p:nvPr/>
          </p:nvSpPr>
          <p:spPr>
            <a:xfrm>
              <a:off x="7837932" y="4905756"/>
              <a:ext cx="780288" cy="856488"/>
            </a:xfrm>
            <a:custGeom>
              <a:avLst/>
              <a:gdLst/>
              <a:ahLst/>
              <a:cxnLst/>
              <a:rect l="l" t="t" r="r" b="b"/>
              <a:pathLst>
                <a:path w="780288" h="856488">
                  <a:moveTo>
                    <a:pt x="0" y="0"/>
                  </a:moveTo>
                  <a:lnTo>
                    <a:pt x="780288" y="0"/>
                  </a:lnTo>
                  <a:lnTo>
                    <a:pt x="780288" y="856488"/>
                  </a:lnTo>
                  <a:lnTo>
                    <a:pt x="0" y="856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28">
              <a:extLst>
                <a:ext uri="{FF2B5EF4-FFF2-40B4-BE49-F238E27FC236}">
                  <a16:creationId xmlns:a16="http://schemas.microsoft.com/office/drawing/2014/main" id="{B604F886-DAA3-0C3C-718E-358F768AF884}"/>
                </a:ext>
              </a:extLst>
            </p:cNvPr>
            <p:cNvSpPr txBox="1"/>
            <p:nvPr/>
          </p:nvSpPr>
          <p:spPr>
            <a:xfrm>
              <a:off x="1336549" y="4531690"/>
              <a:ext cx="2117989" cy="369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48"/>
                </a:lnSpc>
              </a:pPr>
              <a:r>
                <a:rPr lang="en-US" sz="1596" spc="-17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Brewery </a:t>
              </a:r>
              <a:r>
                <a:rPr lang="en-US" sz="1596" spc="-17">
                  <a:solidFill>
                    <a:srgbClr val="0070C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Wastewater</a:t>
              </a:r>
            </a:p>
          </p:txBody>
        </p:sp>
        <p:sp>
          <p:nvSpPr>
            <p:cNvPr id="69" name="TextBox 30">
              <a:extLst>
                <a:ext uri="{FF2B5EF4-FFF2-40B4-BE49-F238E27FC236}">
                  <a16:creationId xmlns:a16="http://schemas.microsoft.com/office/drawing/2014/main" id="{E2840904-BF14-7AF7-1633-CECC05B2C91D}"/>
                </a:ext>
              </a:extLst>
            </p:cNvPr>
            <p:cNvSpPr txBox="1"/>
            <p:nvPr/>
          </p:nvSpPr>
          <p:spPr>
            <a:xfrm>
              <a:off x="1995174" y="6226474"/>
              <a:ext cx="1497254" cy="487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19"/>
                </a:lnSpc>
              </a:pPr>
              <a:r>
                <a:rPr lang="en-US" sz="1596" spc="-19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Wastewater treatment plant</a:t>
              </a:r>
            </a:p>
          </p:txBody>
        </p:sp>
        <p:sp>
          <p:nvSpPr>
            <p:cNvPr id="70" name="TextBox 31">
              <a:extLst>
                <a:ext uri="{FF2B5EF4-FFF2-40B4-BE49-F238E27FC236}">
                  <a16:creationId xmlns:a16="http://schemas.microsoft.com/office/drawing/2014/main" id="{7840A00E-A840-9B80-CDA6-0C4EE986C35D}"/>
                </a:ext>
              </a:extLst>
            </p:cNvPr>
            <p:cNvSpPr txBox="1"/>
            <p:nvPr/>
          </p:nvSpPr>
          <p:spPr>
            <a:xfrm>
              <a:off x="3934083" y="2988384"/>
              <a:ext cx="386267" cy="263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4"/>
                </a:lnSpc>
              </a:pPr>
              <a:r>
                <a:rPr lang="en-US" sz="1596" spc="-23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CO2</a:t>
              </a:r>
            </a:p>
          </p:txBody>
        </p:sp>
        <p:sp>
          <p:nvSpPr>
            <p:cNvPr id="71" name="TextBox 32">
              <a:extLst>
                <a:ext uri="{FF2B5EF4-FFF2-40B4-BE49-F238E27FC236}">
                  <a16:creationId xmlns:a16="http://schemas.microsoft.com/office/drawing/2014/main" id="{8BA89C07-E948-B308-989F-CEB9D8124FE0}"/>
                </a:ext>
              </a:extLst>
            </p:cNvPr>
            <p:cNvSpPr txBox="1"/>
            <p:nvPr/>
          </p:nvSpPr>
          <p:spPr>
            <a:xfrm>
              <a:off x="3855464" y="5882965"/>
              <a:ext cx="626659" cy="487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19"/>
                </a:lnSpc>
              </a:pPr>
              <a:r>
                <a:rPr lang="en-US" sz="1596" spc="-23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Clean Water</a:t>
              </a:r>
            </a:p>
          </p:txBody>
        </p:sp>
        <p:sp>
          <p:nvSpPr>
            <p:cNvPr id="72" name="TextBox 33">
              <a:extLst>
                <a:ext uri="{FF2B5EF4-FFF2-40B4-BE49-F238E27FC236}">
                  <a16:creationId xmlns:a16="http://schemas.microsoft.com/office/drawing/2014/main" id="{8F3452FC-F109-C87C-4754-B0B6DBDF4BEE}"/>
                </a:ext>
              </a:extLst>
            </p:cNvPr>
            <p:cNvSpPr txBox="1"/>
            <p:nvPr/>
          </p:nvSpPr>
          <p:spPr>
            <a:xfrm>
              <a:off x="3697862" y="4827852"/>
              <a:ext cx="1080040" cy="263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4"/>
                </a:lnSpc>
              </a:pPr>
              <a:r>
                <a:rPr lang="en-US" sz="1596" spc="-23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Microalgae</a:t>
              </a:r>
            </a:p>
          </p:txBody>
        </p:sp>
        <p:sp>
          <p:nvSpPr>
            <p:cNvPr id="73" name="TextBox 34">
              <a:extLst>
                <a:ext uri="{FF2B5EF4-FFF2-40B4-BE49-F238E27FC236}">
                  <a16:creationId xmlns:a16="http://schemas.microsoft.com/office/drawing/2014/main" id="{42F15864-2F8D-7AC9-C1D6-520A2F9A02F5}"/>
                </a:ext>
              </a:extLst>
            </p:cNvPr>
            <p:cNvSpPr txBox="1"/>
            <p:nvPr/>
          </p:nvSpPr>
          <p:spPr>
            <a:xfrm>
              <a:off x="5944868" y="4843854"/>
              <a:ext cx="1137514" cy="24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19"/>
                </a:lnSpc>
              </a:pPr>
              <a:r>
                <a:rPr lang="en-US" sz="1596" spc="-23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Microalgae </a:t>
              </a:r>
            </a:p>
          </p:txBody>
        </p:sp>
        <p:sp>
          <p:nvSpPr>
            <p:cNvPr id="74" name="TextBox 35">
              <a:extLst>
                <a:ext uri="{FF2B5EF4-FFF2-40B4-BE49-F238E27FC236}">
                  <a16:creationId xmlns:a16="http://schemas.microsoft.com/office/drawing/2014/main" id="{8E13032C-54D2-2BF9-4168-887F82CEC9C3}"/>
                </a:ext>
              </a:extLst>
            </p:cNvPr>
            <p:cNvSpPr txBox="1"/>
            <p:nvPr/>
          </p:nvSpPr>
          <p:spPr>
            <a:xfrm>
              <a:off x="6063740" y="5087694"/>
              <a:ext cx="837943" cy="24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19"/>
                </a:lnSpc>
              </a:pPr>
              <a:r>
                <a:rPr lang="en-US" sz="1596" spc="-23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biomass</a:t>
              </a:r>
            </a:p>
          </p:txBody>
        </p:sp>
        <p:sp>
          <p:nvSpPr>
            <p:cNvPr id="75" name="TextBox 36">
              <a:extLst>
                <a:ext uri="{FF2B5EF4-FFF2-40B4-BE49-F238E27FC236}">
                  <a16:creationId xmlns:a16="http://schemas.microsoft.com/office/drawing/2014/main" id="{5E771086-8972-9929-AFD7-C6E02CD5B5A9}"/>
                </a:ext>
              </a:extLst>
            </p:cNvPr>
            <p:cNvSpPr txBox="1"/>
            <p:nvPr/>
          </p:nvSpPr>
          <p:spPr>
            <a:xfrm>
              <a:off x="7858002" y="4373957"/>
              <a:ext cx="908447" cy="263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4"/>
                </a:lnSpc>
              </a:pPr>
              <a:r>
                <a:rPr lang="en-US" sz="1596" spc="-22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Fish feed</a:t>
              </a:r>
            </a:p>
          </p:txBody>
        </p:sp>
        <p:sp>
          <p:nvSpPr>
            <p:cNvPr id="76" name="TextBox 37">
              <a:extLst>
                <a:ext uri="{FF2B5EF4-FFF2-40B4-BE49-F238E27FC236}">
                  <a16:creationId xmlns:a16="http://schemas.microsoft.com/office/drawing/2014/main" id="{345777D7-CC94-6ACE-920D-34D9A9256420}"/>
                </a:ext>
              </a:extLst>
            </p:cNvPr>
            <p:cNvSpPr txBox="1"/>
            <p:nvPr/>
          </p:nvSpPr>
          <p:spPr>
            <a:xfrm>
              <a:off x="7665978" y="5803488"/>
              <a:ext cx="1148058" cy="263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4"/>
                </a:lnSpc>
              </a:pPr>
              <a:r>
                <a:rPr lang="en-US" sz="1596" spc="-23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Biofertiliser</a:t>
              </a:r>
            </a:p>
          </p:txBody>
        </p:sp>
        <p:sp>
          <p:nvSpPr>
            <p:cNvPr id="77" name="TextBox 38">
              <a:extLst>
                <a:ext uri="{FF2B5EF4-FFF2-40B4-BE49-F238E27FC236}">
                  <a16:creationId xmlns:a16="http://schemas.microsoft.com/office/drawing/2014/main" id="{A5B7B8D5-E2C5-B955-8C82-DE7BFDB2EABF}"/>
                </a:ext>
              </a:extLst>
            </p:cNvPr>
            <p:cNvSpPr txBox="1"/>
            <p:nvPr/>
          </p:nvSpPr>
          <p:spPr>
            <a:xfrm>
              <a:off x="9856346" y="5635239"/>
              <a:ext cx="505492" cy="263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4"/>
                </a:lnSpc>
              </a:pPr>
              <a:r>
                <a:rPr lang="en-US" sz="1596" spc="-23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Farm</a:t>
              </a:r>
            </a:p>
          </p:txBody>
        </p:sp>
        <p:sp>
          <p:nvSpPr>
            <p:cNvPr id="78" name="TextBox 39">
              <a:extLst>
                <a:ext uri="{FF2B5EF4-FFF2-40B4-BE49-F238E27FC236}">
                  <a16:creationId xmlns:a16="http://schemas.microsoft.com/office/drawing/2014/main" id="{A60EEF53-6E28-4193-B418-7DAACEC6AD13}"/>
                </a:ext>
              </a:extLst>
            </p:cNvPr>
            <p:cNvSpPr txBox="1"/>
            <p:nvPr/>
          </p:nvSpPr>
          <p:spPr>
            <a:xfrm>
              <a:off x="9550908" y="4465778"/>
              <a:ext cx="1199540" cy="263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4"/>
                </a:lnSpc>
              </a:pPr>
              <a:r>
                <a:rPr lang="en-US" sz="1596" spc="-23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Aquaculture</a:t>
              </a:r>
            </a:p>
          </p:txBody>
        </p:sp>
        <p:sp>
          <p:nvSpPr>
            <p:cNvPr id="79" name="TextBox 40">
              <a:extLst>
                <a:ext uri="{FF2B5EF4-FFF2-40B4-BE49-F238E27FC236}">
                  <a16:creationId xmlns:a16="http://schemas.microsoft.com/office/drawing/2014/main" id="{5094F7F8-0FCB-9F64-83A8-1C4700D8CA49}"/>
                </a:ext>
              </a:extLst>
            </p:cNvPr>
            <p:cNvSpPr txBox="1"/>
            <p:nvPr/>
          </p:nvSpPr>
          <p:spPr>
            <a:xfrm>
              <a:off x="9684764" y="2244929"/>
              <a:ext cx="895131" cy="24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19"/>
                </a:lnSpc>
              </a:pPr>
              <a:r>
                <a:rPr lang="en-US" sz="1596" spc="-23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Fishmeal</a:t>
              </a:r>
            </a:p>
          </p:txBody>
        </p:sp>
        <p:sp>
          <p:nvSpPr>
            <p:cNvPr id="80" name="TextBox 41">
              <a:extLst>
                <a:ext uri="{FF2B5EF4-FFF2-40B4-BE49-F238E27FC236}">
                  <a16:creationId xmlns:a16="http://schemas.microsoft.com/office/drawing/2014/main" id="{36BAC177-A682-CB9B-7EA9-8FC6BFB70383}"/>
                </a:ext>
              </a:extLst>
            </p:cNvPr>
            <p:cNvSpPr txBox="1"/>
            <p:nvPr/>
          </p:nvSpPr>
          <p:spPr>
            <a:xfrm>
              <a:off x="9523414" y="2449481"/>
              <a:ext cx="1209418" cy="487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19"/>
                </a:lnSpc>
              </a:pPr>
              <a:r>
                <a:rPr lang="en-US" sz="1596" spc="-22" dirty="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(made from wild-caught </a:t>
              </a:r>
            </a:p>
          </p:txBody>
        </p:sp>
        <p:sp>
          <p:nvSpPr>
            <p:cNvPr id="81" name="TextBox 42">
              <a:extLst>
                <a:ext uri="{FF2B5EF4-FFF2-40B4-BE49-F238E27FC236}">
                  <a16:creationId xmlns:a16="http://schemas.microsoft.com/office/drawing/2014/main" id="{58503FA8-812E-EE08-757D-7B5C444AC785}"/>
                </a:ext>
              </a:extLst>
            </p:cNvPr>
            <p:cNvSpPr txBox="1"/>
            <p:nvPr/>
          </p:nvSpPr>
          <p:spPr>
            <a:xfrm>
              <a:off x="9910315" y="2976449"/>
              <a:ext cx="435616" cy="24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19"/>
                </a:lnSpc>
              </a:pPr>
              <a:r>
                <a:rPr lang="en-US" sz="1596" spc="-23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fish)</a:t>
              </a:r>
            </a:p>
          </p:txBody>
        </p:sp>
        <p:sp>
          <p:nvSpPr>
            <p:cNvPr id="82" name="TextBox 44">
              <a:extLst>
                <a:ext uri="{FF2B5EF4-FFF2-40B4-BE49-F238E27FC236}">
                  <a16:creationId xmlns:a16="http://schemas.microsoft.com/office/drawing/2014/main" id="{F680C646-CF6D-B48D-F92D-1942630C00A7}"/>
                </a:ext>
              </a:extLst>
            </p:cNvPr>
            <p:cNvSpPr txBox="1"/>
            <p:nvPr/>
          </p:nvSpPr>
          <p:spPr>
            <a:xfrm>
              <a:off x="9358627" y="6385065"/>
              <a:ext cx="1601372" cy="263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7"/>
                </a:lnSpc>
              </a:pPr>
              <a:r>
                <a:rPr lang="en-US" sz="1598" spc="-22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Mineral fertiliser</a:t>
              </a:r>
            </a:p>
          </p:txBody>
        </p:sp>
      </p:grpSp>
      <p:pic>
        <p:nvPicPr>
          <p:cNvPr id="84" name="Google Shape;57;p1">
            <a:extLst>
              <a:ext uri="{FF2B5EF4-FFF2-40B4-BE49-F238E27FC236}">
                <a16:creationId xmlns:a16="http://schemas.microsoft.com/office/drawing/2014/main" id="{F22D68D3-7F7C-46D3-91FD-AF686BE9B454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6517122" y="-48213"/>
            <a:ext cx="4423222" cy="182202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itle 1">
            <a:extLst>
              <a:ext uri="{FF2B5EF4-FFF2-40B4-BE49-F238E27FC236}">
                <a16:creationId xmlns:a16="http://schemas.microsoft.com/office/drawing/2014/main" id="{B4319357-559E-7A05-E6DB-73B7918E2539}"/>
              </a:ext>
            </a:extLst>
          </p:cNvPr>
          <p:cNvSpPr txBox="1">
            <a:spLocks/>
          </p:cNvSpPr>
          <p:nvPr/>
        </p:nvSpPr>
        <p:spPr>
          <a:xfrm>
            <a:off x="328217" y="258763"/>
            <a:ext cx="5525652" cy="12089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ALG-CO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IAA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FB7B1C2-25AA-8241-1193-EF43919DA408}"/>
              </a:ext>
            </a:extLst>
          </p:cNvPr>
          <p:cNvGrpSpPr/>
          <p:nvPr/>
        </p:nvGrpSpPr>
        <p:grpSpPr>
          <a:xfrm>
            <a:off x="956004" y="881117"/>
            <a:ext cx="5249924" cy="1056802"/>
            <a:chOff x="428625" y="258763"/>
            <a:chExt cx="11409362" cy="1739525"/>
          </a:xfrm>
        </p:grpSpPr>
        <p:pic>
          <p:nvPicPr>
            <p:cNvPr id="87" name="Picture 4" descr="PhytoQuest">
              <a:extLst>
                <a:ext uri="{FF2B5EF4-FFF2-40B4-BE49-F238E27FC236}">
                  <a16:creationId xmlns:a16="http://schemas.microsoft.com/office/drawing/2014/main" id="{EAE1F823-0463-52E7-C9F2-C5C009E3C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4987" y="258763"/>
              <a:ext cx="3683000" cy="86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8" descr="Pembrokeshire Microbrewery | Sustainable Beer | Bluestone Brewing">
              <a:extLst>
                <a:ext uri="{FF2B5EF4-FFF2-40B4-BE49-F238E27FC236}">
                  <a16:creationId xmlns:a16="http://schemas.microsoft.com/office/drawing/2014/main" id="{31305E47-162C-141D-60FB-8EF924CA8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328351"/>
              <a:ext cx="3979862" cy="1157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4" descr="Swansea University">
              <a:extLst>
                <a:ext uri="{FF2B5EF4-FFF2-40B4-BE49-F238E27FC236}">
                  <a16:creationId xmlns:a16="http://schemas.microsoft.com/office/drawing/2014/main" id="{14BDF591-D2C3-9163-B95B-C7118B0DA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344" y="258763"/>
              <a:ext cx="3135312" cy="173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6307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everal metal tanks&#10;&#10;AI-generated content may be incorrect.">
            <a:extLst>
              <a:ext uri="{FF2B5EF4-FFF2-40B4-BE49-F238E27FC236}">
                <a16:creationId xmlns:a16="http://schemas.microsoft.com/office/drawing/2014/main" id="{F75CEC61-8E70-34AD-1DE3-98B22DA35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44" y="1885241"/>
            <a:ext cx="9292692" cy="4387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395E68-BF26-CE40-91EA-82C602D0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53" y="377287"/>
            <a:ext cx="4775162" cy="13393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Overview of the Algar Brew and ALG-CO2 project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2096F-5826-B949-A78F-A2A6E2808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809" y="2524125"/>
            <a:ext cx="8093227" cy="3109740"/>
          </a:xfrm>
        </p:spPr>
        <p:txBody>
          <a:bodyPr anchor="ctr">
            <a:normAutofit/>
          </a:bodyPr>
          <a:lstStyle/>
          <a:p>
            <a:r>
              <a:rPr lang="en-GB" sz="1600" dirty="0">
                <a:highlight>
                  <a:srgbClr val="808080"/>
                </a:highlight>
              </a:rPr>
              <a:t>AIM: reduce CO</a:t>
            </a:r>
            <a:r>
              <a:rPr lang="en-GB" sz="1600" baseline="-25000" dirty="0">
                <a:highlight>
                  <a:srgbClr val="808080"/>
                </a:highlight>
              </a:rPr>
              <a:t>2</a:t>
            </a:r>
            <a:r>
              <a:rPr lang="en-GB" sz="1600" dirty="0">
                <a:highlight>
                  <a:srgbClr val="808080"/>
                </a:highlight>
              </a:rPr>
              <a:t> emissions</a:t>
            </a:r>
          </a:p>
          <a:p>
            <a:r>
              <a:rPr lang="en-GB" sz="1600" dirty="0">
                <a:highlight>
                  <a:srgbClr val="808080"/>
                </a:highlight>
              </a:rPr>
              <a:t>Sustainable and circular economy approaches to an industrial level</a:t>
            </a:r>
          </a:p>
          <a:p>
            <a:endParaRPr lang="en-GB" sz="1600" dirty="0">
              <a:highlight>
                <a:srgbClr val="808080"/>
              </a:highlight>
            </a:endParaRPr>
          </a:p>
          <a:p>
            <a:r>
              <a:rPr lang="en-GB" sz="1600" dirty="0">
                <a:highlight>
                  <a:srgbClr val="808080"/>
                </a:highlight>
              </a:rPr>
              <a:t>In the project,</a:t>
            </a:r>
            <a:r>
              <a:rPr lang="en-GB" sz="1600" baseline="-25000" dirty="0">
                <a:highlight>
                  <a:srgbClr val="808080"/>
                </a:highlight>
              </a:rPr>
              <a:t> </a:t>
            </a:r>
            <a:r>
              <a:rPr lang="en-GB" sz="1600" dirty="0">
                <a:highlight>
                  <a:srgbClr val="808080"/>
                </a:highlight>
              </a:rPr>
              <a:t>Bluestone Brewing is working together with Swansea University (SU) to develop  new approaches using cultivation of microalgae with CO</a:t>
            </a:r>
            <a:r>
              <a:rPr lang="en-GB" sz="1600" baseline="-25000" dirty="0">
                <a:highlight>
                  <a:srgbClr val="808080"/>
                </a:highlight>
              </a:rPr>
              <a:t>2</a:t>
            </a:r>
            <a:r>
              <a:rPr lang="en-GB" sz="1600" dirty="0">
                <a:highlight>
                  <a:srgbClr val="808080"/>
                </a:highlight>
              </a:rPr>
              <a:t> emissions, </a:t>
            </a:r>
          </a:p>
          <a:p>
            <a:r>
              <a:rPr lang="en-GB" sz="1600" dirty="0">
                <a:highlight>
                  <a:srgbClr val="808080"/>
                </a:highlight>
              </a:rPr>
              <a:t>creating products to help economic growth for local business</a:t>
            </a:r>
          </a:p>
          <a:p>
            <a:endParaRPr lang="en-US" sz="1400" dirty="0"/>
          </a:p>
        </p:txBody>
      </p:sp>
      <p:pic>
        <p:nvPicPr>
          <p:cNvPr id="3" name="video5989905646068175047">
            <a:hlinkClick r:id="" action="ppaction://media"/>
            <a:extLst>
              <a:ext uri="{FF2B5EF4-FFF2-40B4-BE49-F238E27FC236}">
                <a16:creationId xmlns:a16="http://schemas.microsoft.com/office/drawing/2014/main" id="{12DDA14E-633D-B737-4ECE-D82DDCCE9B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7635" y="1874130"/>
            <a:ext cx="1931797" cy="352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41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752F8B-520D-54AA-3E61-04EBA993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006" y="3127276"/>
            <a:ext cx="5243014" cy="302387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7DE48F-61FA-78E9-A9C5-C162E4626CD0}"/>
              </a:ext>
            </a:extLst>
          </p:cNvPr>
          <p:cNvCxnSpPr>
            <a:cxnSpLocks/>
          </p:cNvCxnSpPr>
          <p:nvPr/>
        </p:nvCxnSpPr>
        <p:spPr>
          <a:xfrm flipV="1">
            <a:off x="6856717" y="5526838"/>
            <a:ext cx="283779" cy="4002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368409-C93D-148D-9D74-9583C748BB48}"/>
              </a:ext>
            </a:extLst>
          </p:cNvPr>
          <p:cNvSpPr txBox="1"/>
          <p:nvPr/>
        </p:nvSpPr>
        <p:spPr>
          <a:xfrm>
            <a:off x="5676857" y="5874087"/>
            <a:ext cx="146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Wastewater + f medium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68D64-F236-8933-C5DD-422F17AF783B}"/>
              </a:ext>
            </a:extLst>
          </p:cNvPr>
          <p:cNvSpPr txBox="1"/>
          <p:nvPr/>
        </p:nvSpPr>
        <p:spPr>
          <a:xfrm>
            <a:off x="7344147" y="5874085"/>
            <a:ext cx="140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Wastewater + f medium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EA6008-615E-3D2C-F5A1-5FA14DA22FDA}"/>
              </a:ext>
            </a:extLst>
          </p:cNvPr>
          <p:cNvCxnSpPr>
            <a:cxnSpLocks/>
          </p:cNvCxnSpPr>
          <p:nvPr/>
        </p:nvCxnSpPr>
        <p:spPr>
          <a:xfrm flipV="1">
            <a:off x="8482542" y="5547350"/>
            <a:ext cx="213434" cy="3796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AC5ABA-AB4C-6462-E701-9E8B0FC637B0}"/>
              </a:ext>
            </a:extLst>
          </p:cNvPr>
          <p:cNvCxnSpPr>
            <a:cxnSpLocks/>
          </p:cNvCxnSpPr>
          <p:nvPr/>
        </p:nvCxnSpPr>
        <p:spPr>
          <a:xfrm flipH="1" flipV="1">
            <a:off x="11427695" y="5494386"/>
            <a:ext cx="229796" cy="240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F7605F-83D2-2C60-8A8E-E7014F56839E}"/>
              </a:ext>
            </a:extLst>
          </p:cNvPr>
          <p:cNvSpPr txBox="1"/>
          <p:nvPr/>
        </p:nvSpPr>
        <p:spPr>
          <a:xfrm>
            <a:off x="10808807" y="5800099"/>
            <a:ext cx="169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E8D3CD-364F-AD92-CEE2-37753B9A14BE}"/>
              </a:ext>
            </a:extLst>
          </p:cNvPr>
          <p:cNvSpPr/>
          <p:nvPr/>
        </p:nvSpPr>
        <p:spPr>
          <a:xfrm>
            <a:off x="8279459" y="1702842"/>
            <a:ext cx="1327355" cy="12003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92605F-A66B-52F3-58EF-C4980F939F6F}"/>
              </a:ext>
            </a:extLst>
          </p:cNvPr>
          <p:cNvCxnSpPr>
            <a:cxnSpLocks/>
          </p:cNvCxnSpPr>
          <p:nvPr/>
        </p:nvCxnSpPr>
        <p:spPr>
          <a:xfrm>
            <a:off x="9605956" y="2283158"/>
            <a:ext cx="10133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BAA4CC-B8EC-B3E1-9F8C-7C9F2E677571}"/>
              </a:ext>
            </a:extLst>
          </p:cNvPr>
          <p:cNvSpPr txBox="1"/>
          <p:nvPr/>
        </p:nvSpPr>
        <p:spPr>
          <a:xfrm>
            <a:off x="9625782" y="2304130"/>
            <a:ext cx="93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Harvest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C974E7-9562-D15D-043A-44C560B4F2DC}"/>
              </a:ext>
            </a:extLst>
          </p:cNvPr>
          <p:cNvCxnSpPr>
            <a:cxnSpLocks/>
          </p:cNvCxnSpPr>
          <p:nvPr/>
        </p:nvCxnSpPr>
        <p:spPr>
          <a:xfrm>
            <a:off x="7547342" y="2054799"/>
            <a:ext cx="6053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D991895-A17E-AFBE-5E20-23ACEE68EFDD}"/>
              </a:ext>
            </a:extLst>
          </p:cNvPr>
          <p:cNvSpPr txBox="1"/>
          <p:nvPr/>
        </p:nvSpPr>
        <p:spPr>
          <a:xfrm>
            <a:off x="7086802" y="1675894"/>
            <a:ext cx="111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Seawater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3A2099-8413-615C-7228-950DB9F7CA88}"/>
              </a:ext>
            </a:extLst>
          </p:cNvPr>
          <p:cNvSpPr txBox="1"/>
          <p:nvPr/>
        </p:nvSpPr>
        <p:spPr>
          <a:xfrm>
            <a:off x="8816218" y="44389"/>
            <a:ext cx="2125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Filtered</a:t>
            </a:r>
          </a:p>
          <a:p>
            <a:r>
              <a:rPr lang="en-AU" dirty="0">
                <a:solidFill>
                  <a:schemeClr val="bg1"/>
                </a:solidFill>
              </a:rPr>
              <a:t>Wastewater</a:t>
            </a:r>
          </a:p>
          <a:p>
            <a:r>
              <a:rPr lang="en-AU" dirty="0">
                <a:solidFill>
                  <a:schemeClr val="bg1"/>
                </a:solidFill>
              </a:rPr>
              <a:t>1,000 L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0BE9-0AAE-0FB6-AE75-BDE89EDB8633}"/>
              </a:ext>
            </a:extLst>
          </p:cNvPr>
          <p:cNvCxnSpPr>
            <a:cxnSpLocks/>
          </p:cNvCxnSpPr>
          <p:nvPr/>
        </p:nvCxnSpPr>
        <p:spPr>
          <a:xfrm flipH="1">
            <a:off x="9263944" y="1159827"/>
            <a:ext cx="264617" cy="552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4" descr="A green tubes in a greenhouse&#10;&#10;Description automatically generated">
            <a:extLst>
              <a:ext uri="{FF2B5EF4-FFF2-40B4-BE49-F238E27FC236}">
                <a16:creationId xmlns:a16="http://schemas.microsoft.com/office/drawing/2014/main" id="{20654965-C257-56F2-145C-BD7232114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62" r="-2" b="11890"/>
          <a:stretch/>
        </p:blipFill>
        <p:spPr>
          <a:xfrm>
            <a:off x="2" y="11"/>
            <a:ext cx="5386529" cy="6151143"/>
          </a:xfrm>
          <a:prstGeom prst="rect">
            <a:avLst/>
          </a:prstGeom>
        </p:spPr>
      </p:pic>
      <p:pic>
        <p:nvPicPr>
          <p:cNvPr id="23" name="Picture 22" descr="A person holding a glass jar&#10;&#10;Description automatically generated">
            <a:extLst>
              <a:ext uri="{FF2B5EF4-FFF2-40B4-BE49-F238E27FC236}">
                <a16:creationId xmlns:a16="http://schemas.microsoft.com/office/drawing/2014/main" id="{71E7EF58-32DB-8B0B-C427-5DC617093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48"/>
          <a:stretch/>
        </p:blipFill>
        <p:spPr>
          <a:xfrm>
            <a:off x="1" y="169683"/>
            <a:ext cx="2952552" cy="5478964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1843F4-DCE6-75BF-6D8A-01E92B0668EC}"/>
              </a:ext>
            </a:extLst>
          </p:cNvPr>
          <p:cNvSpPr txBox="1"/>
          <p:nvPr/>
        </p:nvSpPr>
        <p:spPr>
          <a:xfrm>
            <a:off x="8327919" y="1750132"/>
            <a:ext cx="12692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chemeClr val="bg1"/>
                </a:solidFill>
              </a:rPr>
              <a:t>Nannochloropsis culture </a:t>
            </a:r>
            <a:r>
              <a:rPr lang="en-AU" dirty="0"/>
              <a:t>Regime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88A25B-FC2C-ACEC-35E1-AF3B0E12F7C6}"/>
              </a:ext>
            </a:extLst>
          </p:cNvPr>
          <p:cNvSpPr txBox="1"/>
          <p:nvPr/>
        </p:nvSpPr>
        <p:spPr>
          <a:xfrm>
            <a:off x="5804745" y="42620"/>
            <a:ext cx="53865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Pilot scale-up </a:t>
            </a:r>
            <a:endParaRPr lang="en-US" sz="32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45408-21B5-6A95-2421-E0AE5F675AE3}"/>
              </a:ext>
            </a:extLst>
          </p:cNvPr>
          <p:cNvSpPr txBox="1"/>
          <p:nvPr/>
        </p:nvSpPr>
        <p:spPr>
          <a:xfrm>
            <a:off x="10638279" y="1803173"/>
            <a:ext cx="1301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 rounds produced 4kg of algae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53F8C5-E323-EA08-D411-5E3F8BDD48CF}"/>
              </a:ext>
            </a:extLst>
          </p:cNvPr>
          <p:cNvSpPr txBox="1"/>
          <p:nvPr/>
        </p:nvSpPr>
        <p:spPr>
          <a:xfrm>
            <a:off x="6640652" y="819503"/>
            <a:ext cx="6251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/>
              <a:t>with 102mg/L of NO3 and ~50 mg/L of PO4</a:t>
            </a:r>
          </a:p>
        </p:txBody>
      </p:sp>
    </p:spTree>
    <p:extLst>
      <p:ext uri="{BB962C8B-B14F-4D97-AF65-F5344CB8AC3E}">
        <p14:creationId xmlns:p14="http://schemas.microsoft.com/office/powerpoint/2010/main" val="800692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A27D708-FB8A-44AD-25BE-4CE9C5028DB8}"/>
              </a:ext>
            </a:extLst>
          </p:cNvPr>
          <p:cNvSpPr txBox="1"/>
          <p:nvPr/>
        </p:nvSpPr>
        <p:spPr>
          <a:xfrm>
            <a:off x="1204686" y="1811111"/>
            <a:ext cx="10392228" cy="43513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350CEA-36CA-B40F-2389-57B750937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Algal biotechnology green technology application </a:t>
            </a:r>
          </a:p>
        </p:txBody>
      </p:sp>
      <p:pic>
        <p:nvPicPr>
          <p:cNvPr id="7" name="Picture Placeholder 6" descr="A diagram of a diagram of a chemical reaction&#10;&#10;Description automatically generated">
            <a:extLst>
              <a:ext uri="{FF2B5EF4-FFF2-40B4-BE49-F238E27FC236}">
                <a16:creationId xmlns:a16="http://schemas.microsoft.com/office/drawing/2014/main" id="{6AF3AEF0-10C0-628C-1458-16830A481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241" y="1690688"/>
            <a:ext cx="8058032" cy="4351338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D7923-CEE4-3872-2815-828358B4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97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3B5DE04-4113-84D6-F905-1D45C4C3F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15" y="453043"/>
            <a:ext cx="6567985" cy="354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Placeholder 3">
            <a:extLst>
              <a:ext uri="{FF2B5EF4-FFF2-40B4-BE49-F238E27FC236}">
                <a16:creationId xmlns:a16="http://schemas.microsoft.com/office/drawing/2014/main" id="{4D520899-16CC-0575-352F-4D08148634F4}"/>
              </a:ext>
            </a:extLst>
          </p:cNvPr>
          <p:cNvGraphicFramePr>
            <a:graphicFrameLocks/>
          </p:cNvGraphicFramePr>
          <p:nvPr/>
        </p:nvGraphicFramePr>
        <p:xfrm>
          <a:off x="427290" y="2483267"/>
          <a:ext cx="5529130" cy="392169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63430">
                  <a:extLst>
                    <a:ext uri="{9D8B030D-6E8A-4147-A177-3AD203B41FA5}">
                      <a16:colId xmlns:a16="http://schemas.microsoft.com/office/drawing/2014/main" val="2382218087"/>
                    </a:ext>
                  </a:extLst>
                </a:gridCol>
                <a:gridCol w="1116425">
                  <a:extLst>
                    <a:ext uri="{9D8B030D-6E8A-4147-A177-3AD203B41FA5}">
                      <a16:colId xmlns:a16="http://schemas.microsoft.com/office/drawing/2014/main" val="2306870955"/>
                    </a:ext>
                  </a:extLst>
                </a:gridCol>
                <a:gridCol w="1116425">
                  <a:extLst>
                    <a:ext uri="{9D8B030D-6E8A-4147-A177-3AD203B41FA5}">
                      <a16:colId xmlns:a16="http://schemas.microsoft.com/office/drawing/2014/main" val="3591761411"/>
                    </a:ext>
                  </a:extLst>
                </a:gridCol>
                <a:gridCol w="1116425">
                  <a:extLst>
                    <a:ext uri="{9D8B030D-6E8A-4147-A177-3AD203B41FA5}">
                      <a16:colId xmlns:a16="http://schemas.microsoft.com/office/drawing/2014/main" val="3953468724"/>
                    </a:ext>
                  </a:extLst>
                </a:gridCol>
                <a:gridCol w="1116425">
                  <a:extLst>
                    <a:ext uri="{9D8B030D-6E8A-4147-A177-3AD203B41FA5}">
                      <a16:colId xmlns:a16="http://schemas.microsoft.com/office/drawing/2014/main" val="4277526474"/>
                    </a:ext>
                  </a:extLst>
                </a:gridCol>
              </a:tblGrid>
              <a:tr h="145603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</a:pPr>
                      <a:r>
                        <a:rPr lang="en-GB" sz="1400" kern="100" dirty="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Cultivation </a:t>
                      </a:r>
                      <a:endParaRPr lang="en-US" sz="1400" kern="100" dirty="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</a:pPr>
                      <a:r>
                        <a:rPr lang="en-GB" sz="1400" kern="100" dirty="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Total biomass harvest per 300 days (kg)</a:t>
                      </a:r>
                      <a:endParaRPr lang="en-US" sz="1400" kern="100" dirty="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</a:pPr>
                      <a:r>
                        <a:rPr lang="en-GB" sz="1400" kern="100" dirty="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Total CO</a:t>
                      </a:r>
                      <a:r>
                        <a:rPr lang="en-GB" sz="1400" kern="100" baseline="-25000" dirty="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2</a:t>
                      </a:r>
                      <a:r>
                        <a:rPr lang="en-GB" sz="1400" kern="100" dirty="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 removal per 300 days (kg) </a:t>
                      </a:r>
                      <a:endParaRPr lang="en-US" sz="1400" kern="100" dirty="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Total protein per 300 days (kg)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Total phycocyanin per 300 days (kg)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7107962"/>
                  </a:ext>
                </a:extLst>
              </a:tr>
              <a:tr h="410943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GB" sz="1400" i="1" kern="100" dirty="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Spirulina maxima</a:t>
                      </a:r>
                      <a:endParaRPr lang="en-US" sz="1400" kern="100" dirty="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50632"/>
                  </a:ext>
                </a:extLst>
              </a:tr>
              <a:tr h="41094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400L PBR 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tabLst>
                          <a:tab pos="516890" algn="l"/>
                        </a:tabLst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96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tabLst>
                          <a:tab pos="516890" algn="l"/>
                        </a:tabLst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211.2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tabLst>
                          <a:tab pos="516890" algn="l"/>
                        </a:tabLst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46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tabLst>
                          <a:tab pos="516890" algn="l"/>
                        </a:tabLst>
                      </a:pPr>
                      <a:r>
                        <a:rPr lang="en-GB" sz="1400" kern="100" dirty="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6.3</a:t>
                      </a:r>
                      <a:endParaRPr lang="en-US" sz="1400" kern="100" dirty="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1386868"/>
                  </a:ext>
                </a:extLst>
              </a:tr>
              <a:tr h="41094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1,000L RW 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tabLst>
                          <a:tab pos="516890" algn="l"/>
                        </a:tabLst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156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tabLst>
                          <a:tab pos="516890" algn="l"/>
                        </a:tabLst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343.2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tabLst>
                          <a:tab pos="516890" algn="l"/>
                        </a:tabLst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84.2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tabLst>
                          <a:tab pos="516890" algn="l"/>
                        </a:tabLst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10.3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626418"/>
                  </a:ext>
                </a:extLst>
              </a:tr>
              <a:tr h="410943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GB" sz="1400" i="1" kern="100" dirty="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Scenedesmus obliquus</a:t>
                      </a:r>
                      <a:endParaRPr lang="en-US" sz="1400" kern="100" dirty="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482967"/>
                  </a:ext>
                </a:extLst>
              </a:tr>
              <a:tr h="41094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400L PBR 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57.6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126.72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21.8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n/a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6251906"/>
                  </a:ext>
                </a:extLst>
              </a:tr>
              <a:tr h="41094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1,000L RW 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GB" sz="1400" kern="100" dirty="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96</a:t>
                      </a:r>
                      <a:endParaRPr lang="en-US" sz="1400" kern="100" dirty="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211.2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GB" sz="1400" kern="10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31.6</a:t>
                      </a:r>
                      <a:endParaRPr lang="en-US" sz="1400" kern="10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GB" sz="1400" kern="100" dirty="0">
                          <a:effectLst/>
                          <a:latin typeface="Narkisim" panose="020F0502020204030204" pitchFamily="34" charset="-79"/>
                          <a:ea typeface="Aptos" panose="020B0004020202020204" pitchFamily="34" charset="0"/>
                          <a:cs typeface="Narkisim" panose="020F0502020204030204" pitchFamily="34" charset="-79"/>
                        </a:rPr>
                        <a:t>n/a</a:t>
                      </a:r>
                      <a:endParaRPr lang="en-US" sz="1400" kern="100" dirty="0">
                        <a:effectLst/>
                        <a:latin typeface="Narkisim" panose="020F0502020204030204" pitchFamily="34" charset="-79"/>
                        <a:ea typeface="Aptos" panose="020B0004020202020204" pitchFamily="34" charset="0"/>
                        <a:cs typeface="Narkisim" panose="020F0502020204030204" pitchFamily="34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85371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751CD74-998A-FFD7-F8F6-F97E11349895}"/>
              </a:ext>
            </a:extLst>
          </p:cNvPr>
          <p:cNvSpPr txBox="1"/>
          <p:nvPr/>
        </p:nvSpPr>
        <p:spPr>
          <a:xfrm>
            <a:off x="6235582" y="4002796"/>
            <a:ext cx="60974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Horizontal tubular photobioreactor (400 L capacity (</a:t>
            </a:r>
            <a:r>
              <a:rPr lang="en-US" sz="11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left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)) and raceway (1000 L capacity (</a:t>
            </a:r>
            <a:r>
              <a:rPr lang="en-US" sz="11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right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)) installed inside of a polytunnel. Both systems received CO</a:t>
            </a:r>
            <a:r>
              <a:rPr lang="en-US" sz="1100" b="0" i="0" baseline="-2500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waste gas from the 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Bluestone 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brewery, 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Pembrokeshire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, UK</a:t>
            </a:r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55217-08CA-8BD0-C39F-52D5F3B95714}"/>
              </a:ext>
            </a:extLst>
          </p:cNvPr>
          <p:cNvSpPr txBox="1"/>
          <p:nvPr/>
        </p:nvSpPr>
        <p:spPr>
          <a:xfrm>
            <a:off x="6235582" y="6021117"/>
            <a:ext cx="6165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222222"/>
                </a:solidFill>
                <a:effectLst/>
                <a:latin typeface="Helvetica Neue"/>
              </a:rPr>
              <a:t>Silkina, A.et al Energies </a:t>
            </a:r>
            <a:r>
              <a:rPr lang="en-US" sz="1200" b="1" i="1" dirty="0">
                <a:solidFill>
                  <a:srgbClr val="222222"/>
                </a:solidFill>
                <a:effectLst/>
                <a:latin typeface="Helvetica Neue"/>
              </a:rPr>
              <a:t>2024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Helvetica Neue"/>
              </a:rPr>
              <a:t>, 17, 6125. https://doi.org/10.3390/en17236125</a:t>
            </a:r>
            <a:endParaRPr lang="en-US" sz="1200" i="1" dirty="0"/>
          </a:p>
        </p:txBody>
      </p:sp>
      <p:sp>
        <p:nvSpPr>
          <p:cNvPr id="3" name="Rectangle : avec coins arrondis en diagonale 3">
            <a:extLst>
              <a:ext uri="{FF2B5EF4-FFF2-40B4-BE49-F238E27FC236}">
                <a16:creationId xmlns:a16="http://schemas.microsoft.com/office/drawing/2014/main" id="{2C7435E7-4FE1-5BFC-3C5E-6AA0DB69410A}"/>
              </a:ext>
            </a:extLst>
          </p:cNvPr>
          <p:cNvSpPr/>
          <p:nvPr/>
        </p:nvSpPr>
        <p:spPr>
          <a:xfrm>
            <a:off x="-212796" y="0"/>
            <a:ext cx="8771163" cy="6945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C4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    </a:t>
            </a:r>
            <a:r>
              <a:rPr lang="en-US" sz="3600" dirty="0"/>
              <a:t>CO</a:t>
            </a:r>
            <a:r>
              <a:rPr lang="en-US" sz="3600" baseline="-25000" dirty="0"/>
              <a:t>2</a:t>
            </a:r>
            <a:r>
              <a:rPr lang="en-US" sz="3600" dirty="0"/>
              <a:t> from fermentation industry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78651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EFE388-CD0B-9671-4D4E-D6D8004C8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95" y="387927"/>
            <a:ext cx="4960830" cy="1292908"/>
          </a:xfrm>
        </p:spPr>
        <p:txBody>
          <a:bodyPr/>
          <a:lstStyle/>
          <a:p>
            <a:r>
              <a:rPr lang="en-US" dirty="0"/>
              <a:t>Experimental trials at Brewery location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E4E0F37-0AD5-833C-CBE5-EAE02EC46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075" y="486902"/>
            <a:ext cx="4958081" cy="2387865"/>
          </a:xfrm>
        </p:spPr>
        <p:txBody>
          <a:bodyPr/>
          <a:lstStyle/>
          <a:p>
            <a:r>
              <a:rPr lang="en-US" dirty="0" err="1"/>
              <a:t>ReSULTS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EA54-3083-FB0D-9011-2353791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8840AA05-540A-3080-6EE8-2D39AB5B08D2}"/>
              </a:ext>
            </a:extLst>
          </p:cNvPr>
          <p:cNvSpPr txBox="1">
            <a:spLocks/>
          </p:cNvSpPr>
          <p:nvPr/>
        </p:nvSpPr>
        <p:spPr>
          <a:xfrm>
            <a:off x="6336095" y="2014154"/>
            <a:ext cx="4960830" cy="1292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dirty="0"/>
              <a:t>Data set of two algal species grown on the CO2 in raceway and PBR 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F311C933-4700-97D6-40FF-DB9AC70A3CF4}"/>
              </a:ext>
            </a:extLst>
          </p:cNvPr>
          <p:cNvSpPr txBox="1">
            <a:spLocks/>
          </p:cNvSpPr>
          <p:nvPr/>
        </p:nvSpPr>
        <p:spPr>
          <a:xfrm>
            <a:off x="6336095" y="3307062"/>
            <a:ext cx="4960830" cy="1292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dirty="0"/>
              <a:t>Scientific peer review paper published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AE31F-9ECB-4418-03EA-2D0EE6EF5B39}"/>
              </a:ext>
            </a:extLst>
          </p:cNvPr>
          <p:cNvSpPr txBox="1"/>
          <p:nvPr/>
        </p:nvSpPr>
        <p:spPr>
          <a:xfrm>
            <a:off x="6096000" y="5001081"/>
            <a:ext cx="6103344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Silkina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, A.; Emran, M.A.; Turner, S.; Tang, K.W. Using Microalgae to Convert Brewery Carbon Gas Emissions into Valuable Bioproducts. </a:t>
            </a:r>
            <a:r>
              <a:rPr lang="en-GB" b="0" i="1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Energies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 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2024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, </a:t>
            </a:r>
            <a:r>
              <a:rPr lang="en-GB" b="0" i="1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17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, 6125. https://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doi.org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/10.3390/en17236125</a:t>
            </a:r>
          </a:p>
          <a:p>
            <a:br>
              <a:rPr lang="en-GB" dirty="0"/>
            </a:br>
            <a:endParaRPr lang="en-US" dirty="0"/>
          </a:p>
        </p:txBody>
      </p:sp>
      <p:pic>
        <p:nvPicPr>
          <p:cNvPr id="8" name="Picture 7" descr="A green wall with pipes and a water pump&#10;&#10;AI-generated content may be incorrect.">
            <a:extLst>
              <a:ext uri="{FF2B5EF4-FFF2-40B4-BE49-F238E27FC236}">
                <a16:creationId xmlns:a16="http://schemas.microsoft.com/office/drawing/2014/main" id="{F83A3086-26E5-2B3D-DFE7-BDDBA18E3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75" y="1298058"/>
            <a:ext cx="3284733" cy="48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4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56443-6646-21D1-7D16-0423B99A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17126BB9-C617-DDA3-233C-96B19CF1C62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80D87-4627-4D22-D76B-6CDF279B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51D68-BF98-AA78-91BC-D7F20FF18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97" y="288288"/>
            <a:ext cx="8689989" cy="5937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A628A-7338-4C3C-4A43-2B271FBBFD36}"/>
              </a:ext>
            </a:extLst>
          </p:cNvPr>
          <p:cNvSpPr txBox="1"/>
          <p:nvPr/>
        </p:nvSpPr>
        <p:spPr>
          <a:xfrm>
            <a:off x="5112953" y="6288768"/>
            <a:ext cx="6165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chemeClr val="bg1"/>
                </a:solidFill>
                <a:effectLst/>
                <a:latin typeface="Helvetica Neue"/>
              </a:rPr>
              <a:t>Silkina, A.et al Energies 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Helvetica Neue"/>
              </a:rPr>
              <a:t>2024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Helvetica Neue"/>
              </a:rPr>
              <a:t>, 17, 6125. https://doi.org/10.3390/en17236125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02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5EDE6-977A-42EE-F144-DE74013F7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91" y="110736"/>
            <a:ext cx="4894472" cy="131628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Trails in 2024 at Bluestone brewery location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3521F-C55A-76B4-B1C4-01E5E5EE4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746" y="1679780"/>
            <a:ext cx="4958081" cy="238786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From April till October 2024 and re start March 2025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2 harvestings</a:t>
            </a:r>
          </a:p>
          <a:p>
            <a:r>
              <a:rPr lang="en-US" sz="1800" dirty="0">
                <a:solidFill>
                  <a:schemeClr val="bg1"/>
                </a:solidFill>
              </a:rPr>
              <a:t>Biomass collection and preservation 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Data on analysis of CO</a:t>
            </a:r>
            <a:r>
              <a:rPr lang="en-US" sz="1800" baseline="-25000" dirty="0">
                <a:solidFill>
                  <a:schemeClr val="bg1"/>
                </a:solidFill>
              </a:rPr>
              <a:t>2</a:t>
            </a:r>
            <a:r>
              <a:rPr lang="en-US" sz="1800" dirty="0">
                <a:solidFill>
                  <a:schemeClr val="bg1"/>
                </a:solidFill>
              </a:rPr>
              <a:t> concentration :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859063-65E0-E23D-883A-E2C0C62E00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FDB83-C7DC-365B-C3E4-31389F974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EE5CD9B-9440-5C4C-278F-F1666503A279}"/>
              </a:ext>
            </a:extLst>
          </p:cNvPr>
          <p:cNvGraphicFramePr>
            <a:graphicFrameLocks/>
          </p:cNvGraphicFramePr>
          <p:nvPr/>
        </p:nvGraphicFramePr>
        <p:xfrm>
          <a:off x="5553827" y="888042"/>
          <a:ext cx="5715287" cy="2227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428F6E8-FA28-EFA1-D39D-42FD764218A0}"/>
              </a:ext>
              <a:ext uri="{147F2762-F138-4A5C-976F-8EAC2B608ADB}">
                <a16:predDERef xmlns:a16="http://schemas.microsoft.com/office/drawing/2014/main" pred="{5EE5CD9B-9440-5C4C-278F-F1666503A279}"/>
              </a:ext>
            </a:extLst>
          </p:cNvPr>
          <p:cNvGraphicFramePr>
            <a:graphicFrameLocks/>
          </p:cNvGraphicFramePr>
          <p:nvPr/>
        </p:nvGraphicFramePr>
        <p:xfrm>
          <a:off x="5553827" y="3516935"/>
          <a:ext cx="5715287" cy="2227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1881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BE251D-2691-C7D4-7358-8340A240FAF7}"/>
              </a:ext>
            </a:extLst>
          </p:cNvPr>
          <p:cNvSpPr txBox="1">
            <a:spLocks/>
          </p:cNvSpPr>
          <p:nvPr/>
        </p:nvSpPr>
        <p:spPr>
          <a:xfrm>
            <a:off x="381000" y="13827"/>
            <a:ext cx="11428646" cy="1039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Natural Products: Huge Demand &amp; Potential</a:t>
            </a:r>
            <a:endParaRPr lang="en-GB" sz="4800" b="1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C2ED4-8EF1-CCC9-C679-D55A175E7B44}"/>
              </a:ext>
            </a:extLst>
          </p:cNvPr>
          <p:cNvSpPr txBox="1"/>
          <p:nvPr/>
        </p:nvSpPr>
        <p:spPr>
          <a:xfrm>
            <a:off x="638039" y="3435502"/>
            <a:ext cx="1890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Food additives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37DF5-0D77-2C10-8B52-538EB0BA7CA8}"/>
              </a:ext>
            </a:extLst>
          </p:cNvPr>
          <p:cNvSpPr txBox="1"/>
          <p:nvPr/>
        </p:nvSpPr>
        <p:spPr>
          <a:xfrm>
            <a:off x="3513319" y="3480939"/>
            <a:ext cx="1985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Anti-microbials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208BE-DAAA-FD71-59CE-F3BFA34E8F7E}"/>
              </a:ext>
            </a:extLst>
          </p:cNvPr>
          <p:cNvSpPr txBox="1"/>
          <p:nvPr/>
        </p:nvSpPr>
        <p:spPr>
          <a:xfrm>
            <a:off x="6550319" y="3487509"/>
            <a:ext cx="2175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Pharmaceuticals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54619-6025-23A3-2534-2EA7A4F038A4}"/>
              </a:ext>
            </a:extLst>
          </p:cNvPr>
          <p:cNvSpPr txBox="1"/>
          <p:nvPr/>
        </p:nvSpPr>
        <p:spPr>
          <a:xfrm>
            <a:off x="3146376" y="6227765"/>
            <a:ext cx="3231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Soil health &amp; plant growth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89729-171C-84B3-454F-99E32D48CDF6}"/>
              </a:ext>
            </a:extLst>
          </p:cNvPr>
          <p:cNvSpPr txBox="1"/>
          <p:nvPr/>
        </p:nvSpPr>
        <p:spPr>
          <a:xfrm>
            <a:off x="6499528" y="6244610"/>
            <a:ext cx="2784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Pest &amp; disease 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A9A2A3-EC5E-ABC3-798E-D532E0FF6846}"/>
              </a:ext>
            </a:extLst>
          </p:cNvPr>
          <p:cNvSpPr txBox="1"/>
          <p:nvPr/>
        </p:nvSpPr>
        <p:spPr>
          <a:xfrm>
            <a:off x="9405846" y="3544116"/>
            <a:ext cx="2403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Industrial enzymes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B488BC-FB95-E9A7-95AB-6310AACE5E14}"/>
              </a:ext>
            </a:extLst>
          </p:cNvPr>
          <p:cNvSpPr txBox="1"/>
          <p:nvPr/>
        </p:nvSpPr>
        <p:spPr>
          <a:xfrm>
            <a:off x="256465" y="909169"/>
            <a:ext cx="11887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The application of living organisms or compounds extracted from living organisms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6B44C3-E389-1A64-FBFD-8EBBAC760B1C}"/>
              </a:ext>
            </a:extLst>
          </p:cNvPr>
          <p:cNvSpPr txBox="1"/>
          <p:nvPr/>
        </p:nvSpPr>
        <p:spPr>
          <a:xfrm>
            <a:off x="331513" y="6218556"/>
            <a:ext cx="2739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Cosmetics &amp; nutrition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3E692-F9BB-0BCB-2AC9-F28A12980C8A}"/>
              </a:ext>
            </a:extLst>
          </p:cNvPr>
          <p:cNvSpPr txBox="1"/>
          <p:nvPr/>
        </p:nvSpPr>
        <p:spPr>
          <a:xfrm>
            <a:off x="9589835" y="6240500"/>
            <a:ext cx="198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Bioremediation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699924-CB0F-DEC5-3FE2-19A9F30FC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41950"/>
            <a:ext cx="2519564" cy="168054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32640E7-1AB3-88EE-0018-E2E8CC3F0680}"/>
              </a:ext>
            </a:extLst>
          </p:cNvPr>
          <p:cNvGrpSpPr/>
          <p:nvPr/>
        </p:nvGrpSpPr>
        <p:grpSpPr>
          <a:xfrm>
            <a:off x="3257493" y="1741950"/>
            <a:ext cx="2526889" cy="1757416"/>
            <a:chOff x="3114675" y="1741950"/>
            <a:chExt cx="2669708" cy="18190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46C327-7494-B01F-D290-362EC0430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5008" y="1741950"/>
              <a:ext cx="2619375" cy="18002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5CD5E7-79DE-28C8-5590-EE3760535B70}"/>
                </a:ext>
              </a:extLst>
            </p:cNvPr>
            <p:cNvSpPr txBox="1"/>
            <p:nvPr/>
          </p:nvSpPr>
          <p:spPr>
            <a:xfrm>
              <a:off x="3114675" y="3283999"/>
              <a:ext cx="8213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From: RSC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9190CD-83F5-8E29-14FE-DD790AA42C0A}"/>
              </a:ext>
            </a:extLst>
          </p:cNvPr>
          <p:cNvGrpSpPr/>
          <p:nvPr/>
        </p:nvGrpSpPr>
        <p:grpSpPr>
          <a:xfrm>
            <a:off x="307468" y="4178773"/>
            <a:ext cx="2493368" cy="2039783"/>
            <a:chOff x="337307" y="4223115"/>
            <a:chExt cx="2493368" cy="18681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711897-E00A-F457-1670-01B6516A9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307" y="4223115"/>
              <a:ext cx="2443993" cy="183299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196C1D-D371-6023-37C8-1451FF0CC165}"/>
                </a:ext>
              </a:extLst>
            </p:cNvPr>
            <p:cNvSpPr txBox="1"/>
            <p:nvPr/>
          </p:nvSpPr>
          <p:spPr>
            <a:xfrm>
              <a:off x="1293651" y="5814295"/>
              <a:ext cx="1537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From: Healthline.com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95C285-A705-09AA-88DF-3B42B80ECB55}"/>
              </a:ext>
            </a:extLst>
          </p:cNvPr>
          <p:cNvGrpSpPr/>
          <p:nvPr/>
        </p:nvGrpSpPr>
        <p:grpSpPr>
          <a:xfrm>
            <a:off x="6247168" y="1698069"/>
            <a:ext cx="2599430" cy="1769961"/>
            <a:chOff x="8917707" y="1870666"/>
            <a:chExt cx="2529710" cy="179998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AF4D29-F841-4655-96AA-F57A6C186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17707" y="1870666"/>
              <a:ext cx="2529710" cy="179998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AA84CA-E06A-1757-6F2D-5647DDC0B516}"/>
                </a:ext>
              </a:extLst>
            </p:cNvPr>
            <p:cNvSpPr txBox="1"/>
            <p:nvPr/>
          </p:nvSpPr>
          <p:spPr>
            <a:xfrm>
              <a:off x="8917707" y="3383830"/>
              <a:ext cx="1595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From: Uni of Bordeaux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64A60F9-E546-0741-8565-A009B944B0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5599" y="4100804"/>
            <a:ext cx="2917686" cy="207933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4A94659-81E4-AF09-6F7A-D8DEC6B49A47}"/>
              </a:ext>
            </a:extLst>
          </p:cNvPr>
          <p:cNvGrpSpPr/>
          <p:nvPr/>
        </p:nvGrpSpPr>
        <p:grpSpPr>
          <a:xfrm>
            <a:off x="3067050" y="4135650"/>
            <a:ext cx="3032291" cy="2132018"/>
            <a:chOff x="3231637" y="4223115"/>
            <a:chExt cx="2691891" cy="184836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BFE589C-7BFC-84F1-2685-19E7FE21B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637" y="4223115"/>
              <a:ext cx="2691891" cy="179459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EC6CE06-0F76-ABDE-5A6A-3FFA1DE4A3AA}"/>
                </a:ext>
              </a:extLst>
            </p:cNvPr>
            <p:cNvSpPr txBox="1"/>
            <p:nvPr/>
          </p:nvSpPr>
          <p:spPr>
            <a:xfrm>
              <a:off x="3274830" y="5809873"/>
              <a:ext cx="11047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bg1"/>
                  </a:solidFill>
                </a:rPr>
                <a:t>From: </a:t>
              </a:r>
              <a:r>
                <a:rPr lang="en-GB" sz="1100" dirty="0" err="1">
                  <a:solidFill>
                    <a:schemeClr val="bg1"/>
                  </a:solidFill>
                </a:rPr>
                <a:t>Medinbio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918B6E-6B17-3858-E582-D343FE47873F}"/>
              </a:ext>
            </a:extLst>
          </p:cNvPr>
          <p:cNvGrpSpPr/>
          <p:nvPr/>
        </p:nvGrpSpPr>
        <p:grpSpPr>
          <a:xfrm>
            <a:off x="9130986" y="1698070"/>
            <a:ext cx="2782340" cy="1801296"/>
            <a:chOff x="9095097" y="4261272"/>
            <a:chExt cx="2984807" cy="177030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FF736A-25C1-AAF2-2701-B6DE649E2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95097" y="4261272"/>
              <a:ext cx="2984807" cy="177030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D11B61D-7701-CC68-CF29-0FD322FEA02E}"/>
                </a:ext>
              </a:extLst>
            </p:cNvPr>
            <p:cNvSpPr txBox="1"/>
            <p:nvPr/>
          </p:nvSpPr>
          <p:spPr>
            <a:xfrm>
              <a:off x="9095097" y="5754581"/>
              <a:ext cx="1270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From: Uni of York</a:t>
              </a:r>
            </a:p>
          </p:txBody>
        </p:sp>
      </p:grpSp>
      <p:pic>
        <p:nvPicPr>
          <p:cNvPr id="1026" name="Picture 2" descr="The use of fungus to control crop pests - Swansea University">
            <a:extLst>
              <a:ext uri="{FF2B5EF4-FFF2-40B4-BE49-F238E27FC236}">
                <a16:creationId xmlns:a16="http://schemas.microsoft.com/office/drawing/2014/main" id="{318608D0-891D-F35A-DD5D-65214B037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44" y="4117467"/>
            <a:ext cx="2309154" cy="212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707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6DF78-9234-B171-FACA-CAFC8B569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9893B-F81B-DC51-E104-FF4D6A842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279" y="1253331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Innovative </a:t>
            </a:r>
            <a:r>
              <a:rPr lang="en-US" b="1" dirty="0">
                <a:solidFill>
                  <a:srgbClr val="000000"/>
                </a:solidFill>
              </a:rPr>
              <a:t>GREEN 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Applications of algal biotechnology :</a:t>
            </a:r>
          </a:p>
          <a:p>
            <a:pPr marL="0" indent="0" algn="l">
              <a:buNone/>
            </a:pPr>
            <a:endParaRPr lang="en-GB" b="1" i="0" u="none" strike="noStrike" dirty="0">
              <a:solidFill>
                <a:srgbClr val="000000"/>
              </a:solidFill>
              <a:effectLst/>
            </a:endParaRPr>
          </a:p>
          <a:p>
            <a:pPr>
              <a:buNone/>
            </a:pPr>
            <a:r>
              <a:rPr lang="en-US" dirty="0"/>
              <a:t>🌱 </a:t>
            </a:r>
            <a:r>
              <a:rPr lang="en-US" b="1" dirty="0" err="1"/>
              <a:t>Agro</a:t>
            </a:r>
            <a:r>
              <a:rPr lang="en-US" b="1" dirty="0"/>
              <a:t>-biostimulants &amp; Biofertilizers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Boost plant growth and soil health, reducing agrochemical dependency.</a:t>
            </a:r>
          </a:p>
          <a:p>
            <a:pPr>
              <a:buNone/>
            </a:pPr>
            <a:r>
              <a:rPr lang="en-US" dirty="0"/>
              <a:t>🌍 </a:t>
            </a:r>
            <a:r>
              <a:rPr lang="en-US" b="1" dirty="0"/>
              <a:t>Carbon Capture &amp; Circular Economy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Converts waste CO₂ from industrial emissions into valuable algal biomass.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Supports low-carbon agriculture.</a:t>
            </a:r>
          </a:p>
          <a:p>
            <a:pPr>
              <a:buNone/>
            </a:pPr>
            <a:r>
              <a:rPr lang="en-US" dirty="0"/>
              <a:t>💧 </a:t>
            </a:r>
            <a:r>
              <a:rPr lang="en-US" b="1" dirty="0"/>
              <a:t>Waste Nutrient Remediation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Algae treat wastewater by removing nitrogen and phosphorus.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Prevents eutrophication and recovers nutrients for reuse.</a:t>
            </a:r>
          </a:p>
          <a:p>
            <a:pPr>
              <a:buNone/>
            </a:pPr>
            <a:r>
              <a:rPr lang="en-US" dirty="0"/>
              <a:t>💊 </a:t>
            </a:r>
            <a:r>
              <a:rPr lang="en-US" b="1" dirty="0"/>
              <a:t>Nutraceuticals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Rich in omega-3s, antioxidants—ideal for functional foods and health supplements.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 : avec coins arrondis en diagonale 3">
            <a:extLst>
              <a:ext uri="{FF2B5EF4-FFF2-40B4-BE49-F238E27FC236}">
                <a16:creationId xmlns:a16="http://schemas.microsoft.com/office/drawing/2014/main" id="{DF2985AA-68F2-CF96-16D3-DCC8297E8F74}"/>
              </a:ext>
            </a:extLst>
          </p:cNvPr>
          <p:cNvSpPr/>
          <p:nvPr/>
        </p:nvSpPr>
        <p:spPr>
          <a:xfrm>
            <a:off x="-227786" y="11021"/>
            <a:ext cx="10271195" cy="6945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C4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Take-home message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497215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ECE3F4-D8E9-4135-A846-8A681C68BA36}"/>
              </a:ext>
            </a:extLst>
          </p:cNvPr>
          <p:cNvSpPr/>
          <p:nvPr/>
        </p:nvSpPr>
        <p:spPr>
          <a:xfrm>
            <a:off x="-108372" y="6522720"/>
            <a:ext cx="12422292" cy="212412"/>
          </a:xfrm>
          <a:prstGeom prst="rect">
            <a:avLst/>
          </a:prstGeom>
          <a:solidFill>
            <a:srgbClr val="2C4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7BED42-40EE-4F25-BC42-B9BED062E39F}"/>
              </a:ext>
            </a:extLst>
          </p:cNvPr>
          <p:cNvSpPr/>
          <p:nvPr/>
        </p:nvSpPr>
        <p:spPr>
          <a:xfrm>
            <a:off x="-108372" y="6735133"/>
            <a:ext cx="12422292" cy="212412"/>
          </a:xfrm>
          <a:prstGeom prst="rect">
            <a:avLst/>
          </a:prstGeom>
          <a:solidFill>
            <a:srgbClr val="A8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A09C3107-CC0D-4ED7-9DEF-E50A8F491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248160"/>
            <a:ext cx="2700570" cy="23807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2215F1-A9B5-407D-91B6-E5D2F42F2661}"/>
              </a:ext>
            </a:extLst>
          </p:cNvPr>
          <p:cNvSpPr txBox="1"/>
          <p:nvPr/>
        </p:nvSpPr>
        <p:spPr>
          <a:xfrm>
            <a:off x="333833" y="1117370"/>
            <a:ext cx="9720472" cy="260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</a:t>
            </a:r>
            <a:r>
              <a:rPr lang="fr-FR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fr-FR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fr-FR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fr-FR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attention</a:t>
            </a:r>
          </a:p>
          <a:p>
            <a:pPr>
              <a:lnSpc>
                <a:spcPct val="200000"/>
              </a:lnSpc>
            </a:pPr>
            <a:r>
              <a:rPr lang="ru-RU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Дякую! </a:t>
            </a:r>
            <a:endParaRPr lang="fr-FR" sz="4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4" descr="Swansea University | Study Experience">
            <a:extLst>
              <a:ext uri="{FF2B5EF4-FFF2-40B4-BE49-F238E27FC236}">
                <a16:creationId xmlns:a16="http://schemas.microsoft.com/office/drawing/2014/main" id="{A5575F5C-2627-4660-8B45-AC37B4D2D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4" y="200587"/>
            <a:ext cx="1406284" cy="108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8067D0-11D4-417C-9BCC-D82190758802}"/>
              </a:ext>
            </a:extLst>
          </p:cNvPr>
          <p:cNvSpPr txBox="1"/>
          <p:nvPr/>
        </p:nvSpPr>
        <p:spPr>
          <a:xfrm>
            <a:off x="3036570" y="2955660"/>
            <a:ext cx="6523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latin typeface="Open Sans" panose="020B0606030504020204"/>
              <a:hlinkClick r:id="rId5"/>
            </a:endParaRPr>
          </a:p>
          <a:p>
            <a:r>
              <a:rPr lang="en-GB" sz="3200" dirty="0">
                <a:latin typeface="Open Sans" panose="020B0606030504020204"/>
                <a:hlinkClick r:id="rId5"/>
              </a:rPr>
              <a:t>a.silkina@swansea.ac.uk</a:t>
            </a:r>
            <a:r>
              <a:rPr lang="en-GB" sz="3200" dirty="0">
                <a:latin typeface="Open Sans" panose="020B0606030504020204"/>
              </a:rPr>
              <a:t> </a:t>
            </a:r>
          </a:p>
          <a:p>
            <a:endParaRPr lang="en-GB" sz="3200" dirty="0">
              <a:latin typeface="Open Sans" panose="020B0606030504020204"/>
            </a:endParaRPr>
          </a:p>
          <a:p>
            <a:endParaRPr lang="en-GB" sz="3200" dirty="0">
              <a:latin typeface="Open Sans" panose="020B0606030504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85ECD-47E0-905D-5B73-B68268D62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169" y="200587"/>
            <a:ext cx="2715862" cy="896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1279DF-80EB-93A3-7C44-D8007983B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2345" y="3877920"/>
            <a:ext cx="3608368" cy="179860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918066B-4D34-02DC-24CD-8279F080C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7932" y="94951"/>
            <a:ext cx="1461215" cy="1436308"/>
          </a:xfrm>
          <a:prstGeom prst="rect">
            <a:avLst/>
          </a:prstGeom>
        </p:spPr>
      </p:pic>
      <p:pic>
        <p:nvPicPr>
          <p:cNvPr id="14" name="Picture 13" descr="A screenshot of a qr code&#10;&#10;AI-generated content may be incorrect.">
            <a:extLst>
              <a:ext uri="{FF2B5EF4-FFF2-40B4-BE49-F238E27FC236}">
                <a16:creationId xmlns:a16="http://schemas.microsoft.com/office/drawing/2014/main" id="{FA2E3C8F-85D9-643F-A170-C56D6314B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27" y="967820"/>
            <a:ext cx="3542573" cy="32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7617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902BF-09AF-6B5F-A400-020533FC8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587FE-8373-6B65-BD28-64AC59685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0">
            <a:extLst>
              <a:ext uri="{FF2B5EF4-FFF2-40B4-BE49-F238E27FC236}">
                <a16:creationId xmlns:a16="http://schemas.microsoft.com/office/drawing/2014/main" id="{7F5FB7AE-4079-BA7F-0183-3D0BDA4FA7F3}"/>
              </a:ext>
            </a:extLst>
          </p:cNvPr>
          <p:cNvSpPr/>
          <p:nvPr/>
        </p:nvSpPr>
        <p:spPr>
          <a:xfrm>
            <a:off x="3417487" y="2506133"/>
            <a:ext cx="7647092" cy="421978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CD45B-AECA-B5E3-0649-F259D4E00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4707" r="38005"/>
          <a:stretch/>
        </p:blipFill>
        <p:spPr>
          <a:xfrm>
            <a:off x="-938002" y="948475"/>
            <a:ext cx="3423627" cy="29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B14627-3574-B3A4-A78F-1AB16B198A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" t="2334" r="21314"/>
          <a:stretch/>
        </p:blipFill>
        <p:spPr>
          <a:xfrm>
            <a:off x="-838119" y="3915267"/>
            <a:ext cx="3323744" cy="298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B1A62D-3975-3DEB-E398-7A751F9FC51C}"/>
              </a:ext>
            </a:extLst>
          </p:cNvPr>
          <p:cNvGrpSpPr/>
          <p:nvPr/>
        </p:nvGrpSpPr>
        <p:grpSpPr>
          <a:xfrm>
            <a:off x="4118187" y="2576247"/>
            <a:ext cx="6497641" cy="4060228"/>
            <a:chOff x="4610777" y="3155893"/>
            <a:chExt cx="5559187" cy="34738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1ADA0-6D71-0B74-3893-588F6A4A8E25}"/>
                </a:ext>
              </a:extLst>
            </p:cNvPr>
            <p:cNvGrpSpPr/>
            <p:nvPr/>
          </p:nvGrpSpPr>
          <p:grpSpPr>
            <a:xfrm>
              <a:off x="4610777" y="3600229"/>
              <a:ext cx="5325414" cy="3029474"/>
              <a:chOff x="6930614" y="3739044"/>
              <a:chExt cx="5117572" cy="278632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EB57356-9F96-6CC9-7B88-8EB9132E91FE}"/>
                  </a:ext>
                </a:extLst>
              </p:cNvPr>
              <p:cNvGrpSpPr/>
              <p:nvPr/>
            </p:nvGrpSpPr>
            <p:grpSpPr>
              <a:xfrm>
                <a:off x="6930614" y="3739044"/>
                <a:ext cx="5117572" cy="2786328"/>
                <a:chOff x="3803705" y="2020488"/>
                <a:chExt cx="4584589" cy="27863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7F9D434F-E4FA-F0E3-C642-F5FDA66025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03705" y="2051186"/>
                  <a:ext cx="4584589" cy="2755630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B39C554-921A-84EC-DBE2-EABB1E098AF5}"/>
                    </a:ext>
                  </a:extLst>
                </p:cNvPr>
                <p:cNvSpPr txBox="1"/>
                <p:nvPr/>
              </p:nvSpPr>
              <p:spPr>
                <a:xfrm>
                  <a:off x="5033748" y="3460246"/>
                  <a:ext cx="614197" cy="2421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/>
                    <a:t>$23.3bn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F8FBC50-8828-2C90-0D11-88800182E875}"/>
                    </a:ext>
                  </a:extLst>
                </p:cNvPr>
                <p:cNvSpPr txBox="1"/>
                <p:nvPr/>
              </p:nvSpPr>
              <p:spPr>
                <a:xfrm>
                  <a:off x="5871142" y="3347027"/>
                  <a:ext cx="614197" cy="2421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/>
                    <a:t>$28.3bn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AC2690E-A3A0-09C4-C277-8D546AA71FF8}"/>
                    </a:ext>
                  </a:extLst>
                </p:cNvPr>
                <p:cNvSpPr txBox="1"/>
                <p:nvPr/>
              </p:nvSpPr>
              <p:spPr>
                <a:xfrm>
                  <a:off x="4253729" y="4037962"/>
                  <a:ext cx="543355" cy="2421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/>
                    <a:t>$0.8bn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473A62D-69D7-9A51-2A5B-AFF08724A442}"/>
                    </a:ext>
                  </a:extLst>
                </p:cNvPr>
                <p:cNvSpPr txBox="1"/>
                <p:nvPr/>
              </p:nvSpPr>
              <p:spPr>
                <a:xfrm>
                  <a:off x="6735191" y="2624671"/>
                  <a:ext cx="614197" cy="2421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/>
                    <a:t>$55.7bn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4D79647-41BA-381D-D7B3-909492E7C264}"/>
                    </a:ext>
                  </a:extLst>
                </p:cNvPr>
                <p:cNvSpPr txBox="1"/>
                <p:nvPr/>
              </p:nvSpPr>
              <p:spPr>
                <a:xfrm>
                  <a:off x="7520672" y="2020488"/>
                  <a:ext cx="614197" cy="2421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/>
                    <a:t>$78.9bn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E3E5A0D-E2E8-85E2-2697-2A7BFA752FD0}"/>
                  </a:ext>
                </a:extLst>
              </p:cNvPr>
              <p:cNvSpPr/>
              <p:nvPr/>
            </p:nvSpPr>
            <p:spPr>
              <a:xfrm>
                <a:off x="7315401" y="6123904"/>
                <a:ext cx="4507398" cy="355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7AA4F4-0669-B646-54FB-4AD4F7D77F51}"/>
                </a:ext>
              </a:extLst>
            </p:cNvPr>
            <p:cNvSpPr txBox="1"/>
            <p:nvPr/>
          </p:nvSpPr>
          <p:spPr>
            <a:xfrm>
              <a:off x="5281510" y="3155893"/>
              <a:ext cx="4888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Predicted Market Value 2030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7382D5-7592-F477-3070-FF26ECABDBB2}"/>
                </a:ext>
              </a:extLst>
            </p:cNvPr>
            <p:cNvSpPr txBox="1"/>
            <p:nvPr/>
          </p:nvSpPr>
          <p:spPr>
            <a:xfrm>
              <a:off x="4814084" y="6162555"/>
              <a:ext cx="1294766" cy="447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Fungal food enzymes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563801-574E-DE27-5208-8F2117112AFF}"/>
                </a:ext>
              </a:extLst>
            </p:cNvPr>
            <p:cNvSpPr txBox="1"/>
            <p:nvPr/>
          </p:nvSpPr>
          <p:spPr>
            <a:xfrm>
              <a:off x="5860135" y="6162555"/>
              <a:ext cx="1242518" cy="447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Biopesticides &amp; biofertilizers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E208BB-854A-209C-AB73-A41F9E509363}"/>
                </a:ext>
              </a:extLst>
            </p:cNvPr>
            <p:cNvSpPr txBox="1"/>
            <p:nvPr/>
          </p:nvSpPr>
          <p:spPr>
            <a:xfrm>
              <a:off x="6632714" y="6162555"/>
              <a:ext cx="1712890" cy="447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Bio-</a:t>
              </a:r>
            </a:p>
            <a:p>
              <a:pPr algn="ctr"/>
              <a:r>
                <a:rPr lang="en-GB" sz="1400" dirty="0"/>
                <a:t>remediation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BA0580-DD00-F603-C989-059BB96506FF}"/>
                </a:ext>
              </a:extLst>
            </p:cNvPr>
            <p:cNvSpPr txBox="1"/>
            <p:nvPr/>
          </p:nvSpPr>
          <p:spPr>
            <a:xfrm>
              <a:off x="7927082" y="6162555"/>
              <a:ext cx="856445" cy="447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Algal market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4B1440-74E5-DCF9-6442-C54A27C56DCC}"/>
                </a:ext>
              </a:extLst>
            </p:cNvPr>
            <p:cNvSpPr txBox="1"/>
            <p:nvPr/>
          </p:nvSpPr>
          <p:spPr>
            <a:xfrm>
              <a:off x="8935664" y="6162555"/>
              <a:ext cx="762049" cy="263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Chitosan</a:t>
              </a:r>
            </a:p>
          </p:txBody>
        </p:sp>
      </p:grpSp>
      <p:sp>
        <p:nvSpPr>
          <p:cNvPr id="23" name="Rectangle: Rounded Corners 28">
            <a:extLst>
              <a:ext uri="{FF2B5EF4-FFF2-40B4-BE49-F238E27FC236}">
                <a16:creationId xmlns:a16="http://schemas.microsoft.com/office/drawing/2014/main" id="{CA4F9175-192F-4505-FD13-7BA148F6EFF4}"/>
              </a:ext>
            </a:extLst>
          </p:cNvPr>
          <p:cNvSpPr/>
          <p:nvPr/>
        </p:nvSpPr>
        <p:spPr>
          <a:xfrm>
            <a:off x="3420533" y="908531"/>
            <a:ext cx="7647093" cy="144609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Vast Industrial potential &amp; securing UK leadership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D976EB-C9A5-FD67-8498-87E3101807D3}"/>
              </a:ext>
            </a:extLst>
          </p:cNvPr>
          <p:cNvSpPr txBox="1"/>
          <p:nvPr/>
        </p:nvSpPr>
        <p:spPr>
          <a:xfrm>
            <a:off x="368253" y="173759"/>
            <a:ext cx="10696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UK Centre: Green Biotech Market Opportunity &amp; Demand</a:t>
            </a:r>
            <a:endParaRPr lang="en-GB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1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0F5B94B-F2DF-AEAD-6EAD-18FFD8B04817}"/>
              </a:ext>
            </a:extLst>
          </p:cNvPr>
          <p:cNvGrpSpPr/>
          <p:nvPr/>
        </p:nvGrpSpPr>
        <p:grpSpPr>
          <a:xfrm>
            <a:off x="2774473" y="0"/>
            <a:ext cx="5956100" cy="6678557"/>
            <a:chOff x="3315664" y="1064952"/>
            <a:chExt cx="4995130" cy="56010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7114BC-A99C-1F88-9AC5-A0749FF3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5664" y="1064952"/>
              <a:ext cx="4995130" cy="5601024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CF17890-44BD-D4AB-4EBE-954F11446DF2}"/>
                </a:ext>
              </a:extLst>
            </p:cNvPr>
            <p:cNvSpPr/>
            <p:nvPr/>
          </p:nvSpPr>
          <p:spPr>
            <a:xfrm>
              <a:off x="5811722" y="5201572"/>
              <a:ext cx="432000" cy="432000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6C8EB2C-C564-C333-0F42-184CBC2923D4}"/>
              </a:ext>
            </a:extLst>
          </p:cNvPr>
          <p:cNvSpPr txBox="1"/>
          <p:nvPr/>
        </p:nvSpPr>
        <p:spPr>
          <a:xfrm>
            <a:off x="480876" y="0"/>
            <a:ext cx="10543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Regional Focus: South Wales Gateway for Green Biotech Economies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931BCDC-B693-8E65-4D6A-8C5E3C371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329"/>
            <a:ext cx="2669051" cy="14867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C460316-1358-B402-B696-9C026A761695}"/>
              </a:ext>
            </a:extLst>
          </p:cNvPr>
          <p:cNvGrpSpPr/>
          <p:nvPr/>
        </p:nvGrpSpPr>
        <p:grpSpPr>
          <a:xfrm>
            <a:off x="-317060" y="2400658"/>
            <a:ext cx="4920987" cy="3963725"/>
            <a:chOff x="10180" y="2344046"/>
            <a:chExt cx="4920987" cy="39637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66E531-C3E3-C755-84C3-87414E844317}"/>
                </a:ext>
              </a:extLst>
            </p:cNvPr>
            <p:cNvGrpSpPr/>
            <p:nvPr/>
          </p:nvGrpSpPr>
          <p:grpSpPr>
            <a:xfrm>
              <a:off x="10180" y="2344046"/>
              <a:ext cx="4920987" cy="2886920"/>
              <a:chOff x="10180" y="2677682"/>
              <a:chExt cx="4920987" cy="2886920"/>
            </a:xfrm>
          </p:grpSpPr>
          <p:graphicFrame>
            <p:nvGraphicFramePr>
              <p:cNvPr id="18" name="Diagram 17">
                <a:extLst>
                  <a:ext uri="{FF2B5EF4-FFF2-40B4-BE49-F238E27FC236}">
                    <a16:creationId xmlns:a16="http://schemas.microsoft.com/office/drawing/2014/main" id="{596F47CD-C866-1EAE-14EC-C4488CEED7E3}"/>
                  </a:ext>
                </a:extLst>
              </p:cNvPr>
              <p:cNvGraphicFramePr/>
              <p:nvPr/>
            </p:nvGraphicFramePr>
            <p:xfrm>
              <a:off x="137975" y="2677682"/>
              <a:ext cx="4330379" cy="28869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1F44B2-F0BD-17AB-DE55-524C51419E96}"/>
                  </a:ext>
                </a:extLst>
              </p:cNvPr>
              <p:cNvGrpSpPr/>
              <p:nvPr/>
            </p:nvGrpSpPr>
            <p:grpSpPr>
              <a:xfrm>
                <a:off x="10180" y="3451072"/>
                <a:ext cx="4920987" cy="1990768"/>
                <a:chOff x="1232383" y="3408765"/>
                <a:chExt cx="4920987" cy="1990768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B4FC59A2-1E1D-3593-F8A8-C63222ECDC3D}"/>
                    </a:ext>
                  </a:extLst>
                </p:cNvPr>
                <p:cNvSpPr/>
                <p:nvPr/>
              </p:nvSpPr>
              <p:spPr>
                <a:xfrm>
                  <a:off x="2513277" y="3408765"/>
                  <a:ext cx="1980000" cy="1980000"/>
                </a:xfrm>
                <a:prstGeom prst="ellipse">
                  <a:avLst/>
                </a:prstGeom>
                <a:solidFill>
                  <a:srgbClr val="4EA72E">
                    <a:alpha val="3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12D1FC01-F03E-FB46-42B0-35E28B264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31272" y="4679533"/>
                  <a:ext cx="2122098" cy="720000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E13044BC-B8E8-98C9-51E2-848A01BD18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32383" y="4679533"/>
                  <a:ext cx="1841999" cy="65308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782B7BC-BE34-579E-34BF-1BF8489DBAAC}"/>
                </a:ext>
              </a:extLst>
            </p:cNvPr>
            <p:cNvGrpSpPr/>
            <p:nvPr/>
          </p:nvGrpSpPr>
          <p:grpSpPr>
            <a:xfrm>
              <a:off x="3051453" y="5124095"/>
              <a:ext cx="1325363" cy="1183676"/>
              <a:chOff x="6096000" y="4901191"/>
              <a:chExt cx="1325363" cy="118367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06772F3-231A-4946-9EB2-2CD4D841CD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15000"/>
                        </a14:imgEffect>
                      </a14:imgLayer>
                    </a14:imgProps>
                  </a:ext>
                </a:extLst>
              </a:blip>
              <a:srcRect l="4707" r="38005"/>
              <a:stretch/>
            </p:blipFill>
            <p:spPr>
              <a:xfrm>
                <a:off x="6096000" y="4901191"/>
                <a:ext cx="1237816" cy="108031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779F98-F075-9C5A-2479-81A22424483B}"/>
                  </a:ext>
                </a:extLst>
              </p:cNvPr>
              <p:cNvSpPr txBox="1"/>
              <p:nvPr/>
            </p:nvSpPr>
            <p:spPr>
              <a:xfrm>
                <a:off x="6096000" y="5438536"/>
                <a:ext cx="13253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chemeClr val="bg1"/>
                    </a:solidFill>
                  </a:rPr>
                  <a:t>Fungi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2C7165-8116-D867-E607-3C73D2BCA584}"/>
                </a:ext>
              </a:extLst>
            </p:cNvPr>
            <p:cNvGrpSpPr/>
            <p:nvPr/>
          </p:nvGrpSpPr>
          <p:grpSpPr>
            <a:xfrm>
              <a:off x="594763" y="5074400"/>
              <a:ext cx="1349216" cy="1174079"/>
              <a:chOff x="1829957" y="5123645"/>
              <a:chExt cx="1349216" cy="117407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E4F2ADB-F096-8B69-BADD-9AA1BD7FC0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3079" t="2334" r="21314"/>
              <a:stretch/>
            </p:blipFill>
            <p:spPr>
              <a:xfrm>
                <a:off x="1872646" y="5123645"/>
                <a:ext cx="1201704" cy="1080315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722F93-527A-4C8E-D802-504404C47B76}"/>
                  </a:ext>
                </a:extLst>
              </p:cNvPr>
              <p:cNvSpPr txBox="1"/>
              <p:nvPr/>
            </p:nvSpPr>
            <p:spPr>
              <a:xfrm>
                <a:off x="1829957" y="5651393"/>
                <a:ext cx="13492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chemeClr val="bg1"/>
                    </a:solidFill>
                  </a:rPr>
                  <a:t>Algae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CD7F04-10B6-65D7-3290-F4D3887E44C8}"/>
              </a:ext>
            </a:extLst>
          </p:cNvPr>
          <p:cNvGrpSpPr/>
          <p:nvPr/>
        </p:nvGrpSpPr>
        <p:grpSpPr>
          <a:xfrm>
            <a:off x="6476825" y="1055353"/>
            <a:ext cx="5210881" cy="2315959"/>
            <a:chOff x="6476825" y="800174"/>
            <a:chExt cx="5210881" cy="2315959"/>
          </a:xfrm>
        </p:grpSpPr>
        <p:pic>
          <p:nvPicPr>
            <p:cNvPr id="24" name="Picture 8" descr="City and County of Swansea Council - Wikipedia">
              <a:extLst>
                <a:ext uri="{FF2B5EF4-FFF2-40B4-BE49-F238E27FC236}">
                  <a16:creationId xmlns:a16="http://schemas.microsoft.com/office/drawing/2014/main" id="{9235F545-4D29-0E12-5400-AA8141C1D0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017" y="2088986"/>
              <a:ext cx="780418" cy="91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9011DF-5B2A-B13B-18E1-0CC90E7F305E}"/>
                </a:ext>
              </a:extLst>
            </p:cNvPr>
            <p:cNvSpPr txBox="1"/>
            <p:nvPr/>
          </p:nvSpPr>
          <p:spPr>
            <a:xfrm>
              <a:off x="7624960" y="800174"/>
              <a:ext cx="40046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NP </a:t>
              </a:r>
              <a:r>
                <a:rPr lang="en-GB" sz="2400" b="1" dirty="0" err="1"/>
                <a:t>BioHUB</a:t>
              </a:r>
              <a:r>
                <a:rPr lang="en-GB" sz="2400" b="1" dirty="0"/>
                <a:t> - launched 2022</a:t>
              </a:r>
            </a:p>
            <a:p>
              <a:pPr algn="ctr"/>
              <a:r>
                <a:rPr lang="en-GB" sz="2400" b="1" dirty="0"/>
                <a:t>Shared prosperity Fund</a:t>
              </a:r>
            </a:p>
          </p:txBody>
        </p:sp>
        <p:pic>
          <p:nvPicPr>
            <p:cNvPr id="26" name="Picture 25" descr="Text&#10;&#10;Description automatically generated">
              <a:extLst>
                <a:ext uri="{FF2B5EF4-FFF2-40B4-BE49-F238E27FC236}">
                  <a16:creationId xmlns:a16="http://schemas.microsoft.com/office/drawing/2014/main" id="{197F3AF4-A6BF-6B62-AB1C-C6025284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825" y="1419464"/>
              <a:ext cx="1092549" cy="6085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6832214-4AB4-DBB6-CD32-D482FB404867}"/>
                </a:ext>
              </a:extLst>
            </p:cNvPr>
            <p:cNvGrpSpPr/>
            <p:nvPr/>
          </p:nvGrpSpPr>
          <p:grpSpPr>
            <a:xfrm>
              <a:off x="7683085" y="1500306"/>
              <a:ext cx="4004621" cy="1615827"/>
              <a:chOff x="7651775" y="1649900"/>
              <a:chExt cx="4004621" cy="1615827"/>
            </a:xfrm>
          </p:grpSpPr>
          <p:sp>
            <p:nvSpPr>
              <p:cNvPr id="28" name="Rectangle: Rounded Corners 18">
                <a:extLst>
                  <a:ext uri="{FF2B5EF4-FFF2-40B4-BE49-F238E27FC236}">
                    <a16:creationId xmlns:a16="http://schemas.microsoft.com/office/drawing/2014/main" id="{0BEB2878-6958-F738-D927-BA1EC978D040}"/>
                  </a:ext>
                </a:extLst>
              </p:cNvPr>
              <p:cNvSpPr/>
              <p:nvPr/>
            </p:nvSpPr>
            <p:spPr>
              <a:xfrm>
                <a:off x="7651775" y="1722015"/>
                <a:ext cx="4004621" cy="133355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en-GB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724524A-A7D8-19F8-DFAB-69B25E561018}"/>
                  </a:ext>
                </a:extLst>
              </p:cNvPr>
              <p:cNvSpPr txBox="1"/>
              <p:nvPr/>
            </p:nvSpPr>
            <p:spPr>
              <a:xfrm>
                <a:off x="7708367" y="1649900"/>
                <a:ext cx="3936209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b="1" dirty="0"/>
                  <a:t>Community-driven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dirty="0"/>
                  <a:t>Biophilic Living, biodiversity &amp; NetZero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dirty="0"/>
                  <a:t>Green jobs &amp; investment</a:t>
                </a:r>
              </a:p>
              <a:p>
                <a:endParaRPr lang="en-GB" dirty="0"/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61FDA19-E9A2-6607-50C6-85C7DEB5DD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73029" y="4503937"/>
            <a:ext cx="2456553" cy="154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2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Alla\Desktop\getfile (2).jpg">
            <a:extLst>
              <a:ext uri="{FF2B5EF4-FFF2-40B4-BE49-F238E27FC236}">
                <a16:creationId xmlns:a16="http://schemas.microsoft.com/office/drawing/2014/main" id="{700341E4-F9F6-5C28-5FDC-8D7AD00E7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6048" y="-64179"/>
            <a:ext cx="3955912" cy="592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0"/>
          <p:cNvGrpSpPr/>
          <p:nvPr/>
        </p:nvGrpSpPr>
        <p:grpSpPr>
          <a:xfrm>
            <a:off x="2253952" y="882756"/>
            <a:ext cx="1386918" cy="1143000"/>
            <a:chOff x="357158" y="1285860"/>
            <a:chExt cx="1386918" cy="1143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034" y="1285860"/>
              <a:ext cx="113347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357158" y="1643050"/>
              <a:ext cx="1386918" cy="36933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Solar energy</a:t>
              </a:r>
              <a:endParaRPr lang="en-MY" dirty="0"/>
            </a:p>
          </p:txBody>
        </p:sp>
      </p:grpSp>
      <p:sp>
        <p:nvSpPr>
          <p:cNvPr id="5" name="Овал 4"/>
          <p:cNvSpPr/>
          <p:nvPr/>
        </p:nvSpPr>
        <p:spPr>
          <a:xfrm>
            <a:off x="3789645" y="2135657"/>
            <a:ext cx="3929090" cy="23574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Algal Culture</a:t>
            </a:r>
          </a:p>
          <a:p>
            <a:pPr algn="ctr"/>
            <a:endParaRPr lang="en-US" b="1" dirty="0"/>
          </a:p>
          <a:p>
            <a:r>
              <a:rPr lang="en-US" sz="1600" b="1" dirty="0"/>
              <a:t>H2O + CO2  =  (H2CO)n + O2</a:t>
            </a:r>
          </a:p>
          <a:p>
            <a:endParaRPr lang="en-US" sz="1600" dirty="0"/>
          </a:p>
          <a:p>
            <a:pPr algn="ctr"/>
            <a:r>
              <a:rPr lang="en-US" sz="1600" b="1" dirty="0"/>
              <a:t>Production of algal biomass</a:t>
            </a:r>
            <a:endParaRPr lang="en-MY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38282" y="2514424"/>
            <a:ext cx="1785950" cy="147732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Water: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Freshwater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Brackish water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Sea water – </a:t>
            </a:r>
            <a:r>
              <a:rPr lang="en-US" b="1" dirty="0"/>
              <a:t>water recycling </a:t>
            </a:r>
            <a:endParaRPr lang="en-MY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66910" y="3929066"/>
            <a:ext cx="1298432" cy="69762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WASTE CO</a:t>
            </a:r>
            <a:r>
              <a:rPr lang="en-US" b="1" baseline="-25000" dirty="0"/>
              <a:t>2 </a:t>
            </a:r>
          </a:p>
          <a:p>
            <a:r>
              <a:rPr lang="en-US" sz="3200" b="1" baseline="-25000" dirty="0"/>
              <a:t>Flue gas</a:t>
            </a:r>
            <a:endParaRPr lang="en-MY" sz="3200" b="1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95012" y="4806253"/>
            <a:ext cx="1759712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N2 </a:t>
            </a:r>
          </a:p>
          <a:p>
            <a:r>
              <a:rPr lang="en-US" dirty="0"/>
              <a:t>Nitrogen fixation</a:t>
            </a:r>
            <a:endParaRPr lang="en-MY" dirty="0"/>
          </a:p>
        </p:txBody>
      </p:sp>
      <p:grpSp>
        <p:nvGrpSpPr>
          <p:cNvPr id="4" name="Группа 17"/>
          <p:cNvGrpSpPr/>
          <p:nvPr/>
        </p:nvGrpSpPr>
        <p:grpSpPr>
          <a:xfrm>
            <a:off x="8353284" y="1459545"/>
            <a:ext cx="2483768" cy="1914536"/>
            <a:chOff x="6429388" y="1857364"/>
            <a:chExt cx="2714612" cy="1914532"/>
          </a:xfrm>
        </p:grpSpPr>
        <p:sp>
          <p:nvSpPr>
            <p:cNvPr id="16" name="Овал 15"/>
            <p:cNvSpPr/>
            <p:nvPr/>
          </p:nvSpPr>
          <p:spPr>
            <a:xfrm>
              <a:off x="6429388" y="1857364"/>
              <a:ext cx="2714612" cy="191453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95399" y="2133034"/>
              <a:ext cx="2047947" cy="1477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HARVESTING Valuable biomass</a:t>
              </a:r>
            </a:p>
            <a:p>
              <a:pPr algn="ctr"/>
              <a:r>
                <a:rPr lang="en-US" dirty="0"/>
                <a:t>Rich on omega oils, proteins and pigments </a:t>
              </a:r>
              <a:endParaRPr lang="en-MY" dirty="0"/>
            </a:p>
          </p:txBody>
        </p:sp>
      </p:grpSp>
      <p:grpSp>
        <p:nvGrpSpPr>
          <p:cNvPr id="6" name="Группа 18"/>
          <p:cNvGrpSpPr/>
          <p:nvPr/>
        </p:nvGrpSpPr>
        <p:grpSpPr>
          <a:xfrm>
            <a:off x="8492746" y="3963292"/>
            <a:ext cx="2547532" cy="2000264"/>
            <a:chOff x="6429388" y="4286256"/>
            <a:chExt cx="2714612" cy="1928802"/>
          </a:xfrm>
        </p:grpSpPr>
        <p:sp>
          <p:nvSpPr>
            <p:cNvPr id="17" name="Овал 16"/>
            <p:cNvSpPr/>
            <p:nvPr/>
          </p:nvSpPr>
          <p:spPr>
            <a:xfrm>
              <a:off x="6429388" y="4286256"/>
              <a:ext cx="2714612" cy="19288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29388" y="4944457"/>
              <a:ext cx="2687035" cy="623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OXYGEN PRODUCTION</a:t>
              </a:r>
            </a:p>
            <a:p>
              <a:r>
                <a:rPr lang="en-US" dirty="0"/>
                <a:t>Air quality improvement </a:t>
              </a:r>
              <a:endParaRPr lang="en-MY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309786" y="5786454"/>
            <a:ext cx="4176343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WASTE STREAMS Nutrients</a:t>
            </a:r>
            <a:endParaRPr lang="en-MY" b="1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 rot="16200000" flipH="1">
            <a:off x="3488513" y="1964521"/>
            <a:ext cx="785818" cy="71438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595670" y="3214686"/>
            <a:ext cx="500066" cy="18106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3371832" y="4026656"/>
            <a:ext cx="866780" cy="28575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3738546" y="4357694"/>
            <a:ext cx="723904" cy="4286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cxnSpLocks/>
          </p:cNvCxnSpPr>
          <p:nvPr/>
        </p:nvCxnSpPr>
        <p:spPr>
          <a:xfrm>
            <a:off x="7550310" y="3796792"/>
            <a:ext cx="1047942" cy="80465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7554274" y="2639453"/>
            <a:ext cx="1071570" cy="4286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3524232" y="4591056"/>
            <a:ext cx="1243018" cy="119539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 : avec coins arrondis en diagonale 9">
            <a:extLst>
              <a:ext uri="{FF2B5EF4-FFF2-40B4-BE49-F238E27FC236}">
                <a16:creationId xmlns:a16="http://schemas.microsoft.com/office/drawing/2014/main" id="{8812E251-ACA9-8340-B760-D143C04E6AB7}"/>
              </a:ext>
            </a:extLst>
          </p:cNvPr>
          <p:cNvSpPr/>
          <p:nvPr/>
        </p:nvSpPr>
        <p:spPr>
          <a:xfrm>
            <a:off x="-350042" y="47797"/>
            <a:ext cx="10434633" cy="6945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C4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err="1">
                <a:latin typeface="+mj-lt"/>
              </a:rPr>
              <a:t>Microalgal</a:t>
            </a:r>
            <a:r>
              <a:rPr lang="fr-FR" sz="3600" b="1" dirty="0">
                <a:latin typeface="+mj-lt"/>
              </a:rPr>
              <a:t> contribution to </a:t>
            </a:r>
            <a:r>
              <a:rPr lang="fr-FR" sz="3600" b="1" dirty="0" err="1">
                <a:latin typeface="+mj-lt"/>
              </a:rPr>
              <a:t>Circular</a:t>
            </a:r>
            <a:r>
              <a:rPr lang="fr-FR" sz="3600" b="1" dirty="0">
                <a:latin typeface="+mj-lt"/>
              </a:rPr>
              <a:t> </a:t>
            </a:r>
            <a:r>
              <a:rPr lang="fr-FR" sz="3600" b="1" dirty="0" err="1">
                <a:latin typeface="+mj-lt"/>
              </a:rPr>
              <a:t>Bioeconomy</a:t>
            </a:r>
            <a:r>
              <a:rPr lang="fr-FR" sz="3600" b="1" dirty="0"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ED581-C1F2-C826-7EB6-0F464FF4C794}"/>
              </a:ext>
            </a:extLst>
          </p:cNvPr>
          <p:cNvSpPr txBox="1"/>
          <p:nvPr/>
        </p:nvSpPr>
        <p:spPr>
          <a:xfrm>
            <a:off x="1630035" y="2010557"/>
            <a:ext cx="2088172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WASTE HEAT </a:t>
            </a:r>
            <a:endParaRPr lang="en-MY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D7420F-00B5-3859-E176-CE451395252A}"/>
              </a:ext>
            </a:extLst>
          </p:cNvPr>
          <p:cNvSpPr txBox="1"/>
          <p:nvPr/>
        </p:nvSpPr>
        <p:spPr>
          <a:xfrm>
            <a:off x="-22873" y="1135677"/>
            <a:ext cx="2419701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LED and </a:t>
            </a:r>
          </a:p>
          <a:p>
            <a:r>
              <a:rPr lang="en-US" b="1" dirty="0"/>
              <a:t>other alternative lights </a:t>
            </a:r>
            <a:endParaRPr lang="en-MY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E6E4F7-BAAB-4EAE-6E02-A4E58ABEAC9F}"/>
              </a:ext>
            </a:extLst>
          </p:cNvPr>
          <p:cNvSpPr txBox="1"/>
          <p:nvPr/>
        </p:nvSpPr>
        <p:spPr>
          <a:xfrm>
            <a:off x="8598252" y="3400770"/>
            <a:ext cx="201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CARBON STORAGE </a:t>
            </a:r>
            <a:endParaRPr lang="en-MY" b="1" dirty="0"/>
          </a:p>
        </p:txBody>
      </p:sp>
      <p:cxnSp>
        <p:nvCxnSpPr>
          <p:cNvPr id="25" name="Прямая со стрелкой 33">
            <a:extLst>
              <a:ext uri="{FF2B5EF4-FFF2-40B4-BE49-F238E27FC236}">
                <a16:creationId xmlns:a16="http://schemas.microsoft.com/office/drawing/2014/main" id="{720C2DE8-47E6-3380-29DE-C4C0DD4470D1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7706674" y="3220481"/>
            <a:ext cx="891578" cy="36495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44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AF2309-4D7B-79FB-5C1F-B3CF04A4F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4" y="2536505"/>
            <a:ext cx="3824433" cy="2151244"/>
          </a:xfrm>
          <a:prstGeom prst="rect">
            <a:avLst/>
          </a:prstGeom>
        </p:spPr>
      </p:pic>
      <p:grpSp>
        <p:nvGrpSpPr>
          <p:cNvPr id="3" name="Группа 5"/>
          <p:cNvGrpSpPr/>
          <p:nvPr/>
        </p:nvGrpSpPr>
        <p:grpSpPr>
          <a:xfrm>
            <a:off x="1881191" y="2857496"/>
            <a:ext cx="2357422" cy="1700218"/>
            <a:chOff x="6511687" y="1857364"/>
            <a:chExt cx="2714612" cy="1914532"/>
          </a:xfrm>
        </p:grpSpPr>
        <p:sp>
          <p:nvSpPr>
            <p:cNvPr id="7" name="Овал 6"/>
            <p:cNvSpPr/>
            <p:nvPr/>
          </p:nvSpPr>
          <p:spPr>
            <a:xfrm>
              <a:off x="6511687" y="1857364"/>
              <a:ext cx="2714612" cy="191453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86578" y="2643182"/>
              <a:ext cx="2047947" cy="415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ALGAL BIOMASS</a:t>
              </a:r>
              <a:endParaRPr lang="en-MY" dirty="0"/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4881554" y="1285860"/>
            <a:ext cx="2286016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Extraction of specific  cell compounds</a:t>
            </a:r>
            <a:endParaRPr lang="en-MY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95802" y="5143512"/>
            <a:ext cx="157163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Treated clean water</a:t>
            </a:r>
            <a:endParaRPr lang="en-MY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7310446" y="857232"/>
            <a:ext cx="3286116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>
              <a:buNone/>
            </a:pPr>
            <a:r>
              <a:rPr lang="en-US" sz="2000" dirty="0"/>
              <a:t>High value Chemical compounds</a:t>
            </a:r>
          </a:p>
          <a:p>
            <a:r>
              <a:rPr lang="en-US" sz="2000" dirty="0"/>
              <a:t>Pigments</a:t>
            </a:r>
          </a:p>
          <a:p>
            <a:r>
              <a:rPr lang="en-US" sz="2000" dirty="0"/>
              <a:t>Fatty acids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81950" y="2571744"/>
            <a:ext cx="2357454" cy="1057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ENERGY</a:t>
            </a:r>
          </a:p>
          <a:p>
            <a:pPr algn="ctr"/>
            <a:r>
              <a:rPr lang="en-US" b="1" dirty="0"/>
              <a:t>Oil , </a:t>
            </a:r>
            <a:r>
              <a:rPr lang="en-US" dirty="0"/>
              <a:t>methane</a:t>
            </a:r>
            <a:r>
              <a:rPr lang="en-US" b="1" dirty="0"/>
              <a:t>, H2</a:t>
            </a:r>
            <a:endParaRPr lang="en-MY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10512" y="5500702"/>
            <a:ext cx="185738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Food / Feed development </a:t>
            </a:r>
            <a:endParaRPr lang="en-MY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53190" y="3786190"/>
            <a:ext cx="192882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Agrichemicals : </a:t>
            </a:r>
            <a:r>
              <a:rPr lang="en-US" b="1" dirty="0" err="1"/>
              <a:t>Biofertilisers</a:t>
            </a:r>
            <a:endParaRPr lang="en-US" b="1" dirty="0"/>
          </a:p>
          <a:p>
            <a:pPr algn="ctr"/>
            <a:r>
              <a:rPr lang="en-US" b="1" dirty="0" err="1"/>
              <a:t>Biostimulants</a:t>
            </a:r>
            <a:r>
              <a:rPr lang="en-US" b="1" dirty="0"/>
              <a:t> </a:t>
            </a:r>
            <a:endParaRPr lang="en-MY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453454" y="4500570"/>
            <a:ext cx="185738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Aquaculture</a:t>
            </a:r>
            <a:endParaRPr lang="en-MY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 flipH="1" flipV="1">
            <a:off x="4310050" y="2500306"/>
            <a:ext cx="642942" cy="64294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cxnSpLocks/>
          </p:cNvCxnSpPr>
          <p:nvPr/>
        </p:nvCxnSpPr>
        <p:spPr>
          <a:xfrm flipV="1">
            <a:off x="4310050" y="2428869"/>
            <a:ext cx="3071835" cy="127133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524364" y="3357562"/>
            <a:ext cx="3143272" cy="50006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452926" y="4143380"/>
            <a:ext cx="4000528" cy="107157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524364" y="4357694"/>
            <a:ext cx="3286148" cy="121444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4524364" y="4500570"/>
            <a:ext cx="714380" cy="64294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16" idx="1"/>
          </p:cNvCxnSpPr>
          <p:nvPr/>
        </p:nvCxnSpPr>
        <p:spPr>
          <a:xfrm>
            <a:off x="4524364" y="3929066"/>
            <a:ext cx="1928826" cy="3143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4C27422F-2297-02E2-2D4B-5BBAA3ED622D}"/>
              </a:ext>
            </a:extLst>
          </p:cNvPr>
          <p:cNvSpPr/>
          <p:nvPr/>
        </p:nvSpPr>
        <p:spPr>
          <a:xfrm>
            <a:off x="2881290" y="5283621"/>
            <a:ext cx="157163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Clean air </a:t>
            </a:r>
            <a:endParaRPr lang="en-MY" dirty="0"/>
          </a:p>
        </p:txBody>
      </p:sp>
      <p:cxnSp>
        <p:nvCxnSpPr>
          <p:cNvPr id="6" name="Прямая со стрелкой 32">
            <a:extLst>
              <a:ext uri="{FF2B5EF4-FFF2-40B4-BE49-F238E27FC236}">
                <a16:creationId xmlns:a16="http://schemas.microsoft.com/office/drawing/2014/main" id="{7799DD44-2EA9-20F7-61B2-DA8412CB793E}"/>
              </a:ext>
            </a:extLst>
          </p:cNvPr>
          <p:cNvCxnSpPr>
            <a:cxnSpLocks/>
          </p:cNvCxnSpPr>
          <p:nvPr/>
        </p:nvCxnSpPr>
        <p:spPr>
          <a:xfrm>
            <a:off x="3774265" y="4700332"/>
            <a:ext cx="250033" cy="6283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avec coins arrondis en diagonale 9">
            <a:extLst>
              <a:ext uri="{FF2B5EF4-FFF2-40B4-BE49-F238E27FC236}">
                <a16:creationId xmlns:a16="http://schemas.microsoft.com/office/drawing/2014/main" id="{E03D57C0-E67F-44D7-43B7-66917C2AC84D}"/>
              </a:ext>
            </a:extLst>
          </p:cNvPr>
          <p:cNvSpPr/>
          <p:nvPr/>
        </p:nvSpPr>
        <p:spPr>
          <a:xfrm>
            <a:off x="-264325" y="105570"/>
            <a:ext cx="10434633" cy="6945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C4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latin typeface="+mj-lt"/>
              </a:rPr>
              <a:t>    </a:t>
            </a:r>
            <a:r>
              <a:rPr lang="fr-FR" sz="3600" b="1" dirty="0" err="1">
                <a:latin typeface="+mj-lt"/>
              </a:rPr>
              <a:t>Microalgal</a:t>
            </a:r>
            <a:r>
              <a:rPr lang="fr-FR" sz="3600" b="1" dirty="0">
                <a:latin typeface="+mj-lt"/>
              </a:rPr>
              <a:t> </a:t>
            </a:r>
            <a:r>
              <a:rPr lang="fr-FR" sz="3600" b="1" dirty="0" err="1">
                <a:latin typeface="+mj-lt"/>
              </a:rPr>
              <a:t>biomass</a:t>
            </a:r>
            <a:r>
              <a:rPr lang="fr-FR" sz="3600" b="1" dirty="0">
                <a:latin typeface="+mj-lt"/>
              </a:rPr>
              <a:t> use </a:t>
            </a:r>
          </a:p>
        </p:txBody>
      </p:sp>
    </p:spTree>
    <p:extLst>
      <p:ext uri="{BB962C8B-B14F-4D97-AF65-F5344CB8AC3E}">
        <p14:creationId xmlns:p14="http://schemas.microsoft.com/office/powerpoint/2010/main" val="51960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8CB9E-1DCE-374D-8015-30F55CC1E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Algal biotechnology</a:t>
            </a:r>
            <a:r>
              <a:rPr lang="en-US" dirty="0"/>
              <a:t> refers to the </a:t>
            </a:r>
            <a:r>
              <a:rPr lang="en-US" b="1" dirty="0"/>
              <a:t>use of algae for sustainable production and environmental applications</a:t>
            </a:r>
            <a:r>
              <a:rPr lang="en-US" dirty="0"/>
              <a:t>,</a:t>
            </a:r>
          </a:p>
        </p:txBody>
      </p:sp>
      <p:sp>
        <p:nvSpPr>
          <p:cNvPr id="4" name="Rectangle : avec coins arrondis en diagonale 9">
            <a:extLst>
              <a:ext uri="{FF2B5EF4-FFF2-40B4-BE49-F238E27FC236}">
                <a16:creationId xmlns:a16="http://schemas.microsoft.com/office/drawing/2014/main" id="{C426FCEE-A5A4-82D3-7EE7-A37F4F9A79B7}"/>
              </a:ext>
            </a:extLst>
          </p:cNvPr>
          <p:cNvSpPr/>
          <p:nvPr/>
        </p:nvSpPr>
        <p:spPr>
          <a:xfrm>
            <a:off x="-282432" y="230188"/>
            <a:ext cx="10434633" cy="6945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C4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latin typeface="+mj-lt"/>
              </a:rPr>
              <a:t>    </a:t>
            </a:r>
            <a:r>
              <a:rPr lang="en-US" sz="3600" dirty="0"/>
              <a:t>What is Algal Biotechnology?</a:t>
            </a:r>
            <a:endParaRPr lang="fr-FR" sz="3600" b="1" dirty="0">
              <a:latin typeface="+mj-lt"/>
            </a:endParaRPr>
          </a:p>
        </p:txBody>
      </p:sp>
      <p:pic>
        <p:nvPicPr>
          <p:cNvPr id="2050" name="Picture 2" descr="http://betenbaugh.org/img/algae-biote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83" y="2672630"/>
            <a:ext cx="5286629" cy="395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7151845" y="3751838"/>
            <a:ext cx="3659263" cy="233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High biomass production</a:t>
            </a:r>
          </a:p>
          <a:p>
            <a:r>
              <a:rPr lang="en-GB"/>
              <a:t>Microalgae can synthesize 30 times more oil than terrestrial plants</a:t>
            </a:r>
          </a:p>
          <a:p>
            <a:r>
              <a:rPr lang="en-GB"/>
              <a:t>Oil level 20-50%</a:t>
            </a:r>
          </a:p>
          <a:p>
            <a:r>
              <a:rPr lang="en-GB"/>
              <a:t>High growth rate</a:t>
            </a:r>
          </a:p>
          <a:p>
            <a:r>
              <a:rPr lang="en-GB"/>
              <a:t>CO2 uptake for growth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6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la\Desktop\vertical PB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8034" y="1497647"/>
            <a:ext cx="1358481" cy="203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0DC669-2F0B-4D87-9D28-4503F2C01128}"/>
              </a:ext>
            </a:extLst>
          </p:cNvPr>
          <p:cNvGrpSpPr/>
          <p:nvPr/>
        </p:nvGrpSpPr>
        <p:grpSpPr>
          <a:xfrm>
            <a:off x="1911713" y="3227954"/>
            <a:ext cx="2597378" cy="1187276"/>
            <a:chOff x="250825" y="3357563"/>
            <a:chExt cx="6049963" cy="3311525"/>
          </a:xfrm>
        </p:grpSpPr>
        <p:pic>
          <p:nvPicPr>
            <p:cNvPr id="15" name="Picture 8" descr="IMG_0093">
              <a:extLst>
                <a:ext uri="{FF2B5EF4-FFF2-40B4-BE49-F238E27FC236}">
                  <a16:creationId xmlns:a16="http://schemas.microsoft.com/office/drawing/2014/main" id="{E2E24FF3-5E52-4598-B779-9B7318F24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84663" y="3357563"/>
              <a:ext cx="2016125" cy="3311525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6" name="Picture 9" descr="IMG_0715">
              <a:extLst>
                <a:ext uri="{FF2B5EF4-FFF2-40B4-BE49-F238E27FC236}">
                  <a16:creationId xmlns:a16="http://schemas.microsoft.com/office/drawing/2014/main" id="{44B4EBB4-A4DB-4ADA-BE12-1437BEB20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0825" y="4941888"/>
              <a:ext cx="1584325" cy="1711325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7" name="Picture 2" descr="C:\Users\bspowela\Documents\algal biotech A4B\all images\advances mag\IMG_0241.JPG">
              <a:extLst>
                <a:ext uri="{FF2B5EF4-FFF2-40B4-BE49-F238E27FC236}">
                  <a16:creationId xmlns:a16="http://schemas.microsoft.com/office/drawing/2014/main" id="{F4C8FBC4-9AC6-4A04-B095-439E18365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0825" y="3357563"/>
              <a:ext cx="1944688" cy="1457325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8" name="Picture 3" descr="C:\Users\bspowela\Documents\algae ktc website docs\Resized images\Photo-0217.jpg">
              <a:extLst>
                <a:ext uri="{FF2B5EF4-FFF2-40B4-BE49-F238E27FC236}">
                  <a16:creationId xmlns:a16="http://schemas.microsoft.com/office/drawing/2014/main" id="{5CCD5296-A852-4C4D-BAC4-F3BE9995C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08175" y="4941888"/>
              <a:ext cx="2303463" cy="1727200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9" name="Picture 2" descr="C:\ROBIN\Minihd\AQWA\Systems\AqWa Building\CSAR Images\CSAR Images for Aqua 2006 display board\DSCF2277.JPG">
              <a:extLst>
                <a:ext uri="{FF2B5EF4-FFF2-40B4-BE49-F238E27FC236}">
                  <a16:creationId xmlns:a16="http://schemas.microsoft.com/office/drawing/2014/main" id="{872E0AF0-68B7-4CD4-BDBE-739AE9F39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68538" y="3357563"/>
              <a:ext cx="1944687" cy="1457325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E3B3629-4F86-4FED-84DB-A32AE8F4B791}"/>
              </a:ext>
            </a:extLst>
          </p:cNvPr>
          <p:cNvSpPr/>
          <p:nvPr/>
        </p:nvSpPr>
        <p:spPr>
          <a:xfrm>
            <a:off x="2161636" y="821398"/>
            <a:ext cx="32935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altLang="en-US" sz="1500" b="1" dirty="0">
                <a:solidFill>
                  <a:srgbClr val="005095"/>
                </a:solidFill>
                <a:latin typeface="Open Sans"/>
              </a:rPr>
              <a:t>● </a:t>
            </a:r>
            <a:r>
              <a:rPr lang="en-GB" altLang="en-US" sz="1350" dirty="0">
                <a:solidFill>
                  <a:srgbClr val="005095"/>
                </a:solidFill>
              </a:rPr>
              <a:t>Algal collections ~ 30 species for mass cultivation (Sterile cultures 20ml  → 2L → 20L Carboys) </a:t>
            </a:r>
          </a:p>
          <a:p>
            <a:pPr lvl="1"/>
            <a:r>
              <a:rPr lang="en-GB" altLang="en-US" sz="1350" dirty="0">
                <a:solidFill>
                  <a:srgbClr val="005095"/>
                </a:solidFill>
              </a:rPr>
              <a:t>● 20 x 100L batch culture capacity, controlled     environment lab </a:t>
            </a:r>
          </a:p>
          <a:p>
            <a:pPr lvl="1"/>
            <a:r>
              <a:rPr lang="en-GB" altLang="en-US" sz="1350" dirty="0">
                <a:solidFill>
                  <a:srgbClr val="005095"/>
                </a:solidFill>
              </a:rPr>
              <a:t>● 2 x 800L </a:t>
            </a:r>
            <a:r>
              <a:rPr lang="en-GB" altLang="en-US" sz="1350" dirty="0" err="1">
                <a:solidFill>
                  <a:srgbClr val="005095"/>
                </a:solidFill>
              </a:rPr>
              <a:t>Biofences</a:t>
            </a:r>
            <a:r>
              <a:rPr lang="en-GB" altLang="en-US" sz="1350" dirty="0">
                <a:solidFill>
                  <a:srgbClr val="005095"/>
                </a:solidFill>
              </a:rPr>
              <a:t>, greenhouse  </a:t>
            </a:r>
          </a:p>
          <a:p>
            <a:pPr lvl="1"/>
            <a:r>
              <a:rPr lang="en-GB" altLang="en-US" sz="1350" dirty="0">
                <a:solidFill>
                  <a:srgbClr val="005095"/>
                </a:solidFill>
              </a:rPr>
              <a:t>● 1 x 1,000L Phyco-Flow glass PBR, </a:t>
            </a:r>
          </a:p>
          <a:p>
            <a:pPr lvl="1"/>
            <a:r>
              <a:rPr lang="en-GB" altLang="en-US" sz="1350" dirty="0">
                <a:solidFill>
                  <a:srgbClr val="005095"/>
                </a:solidFill>
              </a:rPr>
              <a:t>● 1 x 2,000L PBR, greenhouse </a:t>
            </a:r>
          </a:p>
          <a:p>
            <a:pPr lvl="1"/>
            <a:r>
              <a:rPr lang="en-GB" altLang="en-US" sz="1350" dirty="0">
                <a:solidFill>
                  <a:srgbClr val="005095"/>
                </a:solidFill>
              </a:rPr>
              <a:t>● 1 x 4,000L vertical PBR, form industrial location</a:t>
            </a:r>
          </a:p>
          <a:p>
            <a:pPr lvl="1"/>
            <a:r>
              <a:rPr lang="en-GB" altLang="en-US" sz="1350" dirty="0">
                <a:solidFill>
                  <a:srgbClr val="005095"/>
                </a:solidFill>
              </a:rPr>
              <a:t>● 3 x 1,000L </a:t>
            </a:r>
            <a:r>
              <a:rPr lang="en-GB" altLang="en-US" sz="1350" dirty="0" err="1">
                <a:solidFill>
                  <a:srgbClr val="005095"/>
                </a:solidFill>
              </a:rPr>
              <a:t>Phycoponds</a:t>
            </a:r>
            <a:r>
              <a:rPr lang="en-GB" altLang="en-US" sz="1350" dirty="0">
                <a:solidFill>
                  <a:srgbClr val="005095"/>
                </a:solidFill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5F7408-A0BF-4C1F-90B7-E774792B1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4" y="4866585"/>
            <a:ext cx="378663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en-GB" altLang="en-US" sz="1350" dirty="0">
                <a:solidFill>
                  <a:srgbClr val="005095"/>
                </a:solidFill>
                <a:latin typeface="+mn-lt"/>
              </a:rPr>
              <a:t>● Pilot dewatering facilities membrane filtration: MF, UF, DF</a:t>
            </a:r>
          </a:p>
          <a:p>
            <a:pPr lvl="1" eaLnBrk="1" hangingPunct="1"/>
            <a:r>
              <a:rPr lang="en-GB" altLang="en-US" sz="1350" dirty="0">
                <a:solidFill>
                  <a:srgbClr val="005095"/>
                </a:solidFill>
                <a:latin typeface="+mn-lt"/>
              </a:rPr>
              <a:t>● Continues flow-centrifuge 200 L/hours</a:t>
            </a:r>
          </a:p>
          <a:p>
            <a:pPr lvl="1" eaLnBrk="1" hangingPunct="1"/>
            <a:r>
              <a:rPr lang="en-GB" altLang="en-US" sz="1350" dirty="0">
                <a:solidFill>
                  <a:srgbClr val="005095"/>
                </a:solidFill>
                <a:latin typeface="+mn-lt"/>
              </a:rPr>
              <a:t>● Industrial freeze dryer /Spray drier</a:t>
            </a:r>
          </a:p>
          <a:p>
            <a:pPr lvl="1" eaLnBrk="1" hangingPunct="1"/>
            <a:r>
              <a:rPr lang="en-GB" altLang="en-US" sz="1350" dirty="0">
                <a:solidFill>
                  <a:srgbClr val="005095"/>
                </a:solidFill>
                <a:latin typeface="+mn-lt"/>
              </a:rPr>
              <a:t>● Homogeniser and bead mill</a:t>
            </a:r>
            <a:endParaRPr lang="en-GB" altLang="en-US" sz="1500" dirty="0">
              <a:solidFill>
                <a:srgbClr val="005095"/>
              </a:solidFill>
              <a:latin typeface="+mn-lt"/>
            </a:endParaRPr>
          </a:p>
        </p:txBody>
      </p:sp>
      <p:pic>
        <p:nvPicPr>
          <p:cNvPr id="5" name="Picture 4" descr="A picture containing green, building, metal, lined&#10;&#10;Description automatically generated">
            <a:extLst>
              <a:ext uri="{FF2B5EF4-FFF2-40B4-BE49-F238E27FC236}">
                <a16:creationId xmlns:a16="http://schemas.microsoft.com/office/drawing/2014/main" id="{4CD40DB8-B7C3-4CFD-B728-35FAA2BD8F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78" y="905997"/>
            <a:ext cx="2602915" cy="1468490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FE5B8A-0AA3-48E0-9901-B1186E4757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288" y="731969"/>
            <a:ext cx="2232227" cy="1255628"/>
          </a:xfrm>
          <a:prstGeom prst="rect">
            <a:avLst/>
          </a:prstGeom>
        </p:spPr>
      </p:pic>
      <p:pic>
        <p:nvPicPr>
          <p:cNvPr id="2052" name="Picture 4" descr="C:\Users\Alla\Desktop\getfile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9954" y="1919477"/>
            <a:ext cx="1360598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">
            <a:extLst>
              <a:ext uri="{FF2B5EF4-FFF2-40B4-BE49-F238E27FC236}">
                <a16:creationId xmlns:a16="http://schemas.microsoft.com/office/drawing/2014/main" id="{10A410A8-701A-4335-8EEA-B9D8ADA152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6" b="12736"/>
          <a:stretch/>
        </p:blipFill>
        <p:spPr>
          <a:xfrm>
            <a:off x="7985687" y="1068625"/>
            <a:ext cx="1577183" cy="1577183"/>
          </a:xfrm>
          <a:prstGeom prst="ellipse">
            <a:avLst/>
          </a:prstGeom>
        </p:spPr>
      </p:pic>
      <p:pic>
        <p:nvPicPr>
          <p:cNvPr id="3" name="Picture 2" descr="A close-up of a green liquid&#10;&#10;AI-generated content may be incorrect.">
            <a:extLst>
              <a:ext uri="{FF2B5EF4-FFF2-40B4-BE49-F238E27FC236}">
                <a16:creationId xmlns:a16="http://schemas.microsoft.com/office/drawing/2014/main" id="{0C47E37B-4498-EBF3-73B5-E51D718558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68" y="4991107"/>
            <a:ext cx="4037728" cy="1580482"/>
          </a:xfrm>
          <a:prstGeom prst="rect">
            <a:avLst/>
          </a:prstGeom>
        </p:spPr>
      </p:pic>
      <p:pic>
        <p:nvPicPr>
          <p:cNvPr id="10" name="Picture 9" descr="A close-up of a pipe&#10;&#10;AI-generated content may be incorrect.">
            <a:extLst>
              <a:ext uri="{FF2B5EF4-FFF2-40B4-BE49-F238E27FC236}">
                <a16:creationId xmlns:a16="http://schemas.microsoft.com/office/drawing/2014/main" id="{28FB4947-5284-A630-0CCC-DFFBC3E9E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64" y="2125350"/>
            <a:ext cx="2296532" cy="3062043"/>
          </a:xfrm>
          <a:prstGeom prst="rect">
            <a:avLst/>
          </a:prstGeom>
        </p:spPr>
      </p:pic>
      <p:pic>
        <p:nvPicPr>
          <p:cNvPr id="12" name="Picture 11" descr="A room with several machines&#10;&#10;AI-generated content may be incorrect.">
            <a:extLst>
              <a:ext uri="{FF2B5EF4-FFF2-40B4-BE49-F238E27FC236}">
                <a16:creationId xmlns:a16="http://schemas.microsoft.com/office/drawing/2014/main" id="{55BA3949-BC93-A91C-57EB-DF7B3BD060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929" y="4053068"/>
            <a:ext cx="3361015" cy="2518521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6A55694-4C7F-D969-55DE-6183F16F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" y="1035491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avec coins arrondis en diagonale 9">
            <a:extLst>
              <a:ext uri="{FF2B5EF4-FFF2-40B4-BE49-F238E27FC236}">
                <a16:creationId xmlns:a16="http://schemas.microsoft.com/office/drawing/2014/main" id="{DD8B3C75-BDDB-890E-D31D-862EE5AA25A2}"/>
              </a:ext>
            </a:extLst>
          </p:cNvPr>
          <p:cNvSpPr/>
          <p:nvPr/>
        </p:nvSpPr>
        <p:spPr>
          <a:xfrm>
            <a:off x="-264325" y="105570"/>
            <a:ext cx="10434633" cy="6945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C4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latin typeface="+mj-lt"/>
              </a:rPr>
              <a:t>    Swansea </a:t>
            </a:r>
            <a:r>
              <a:rPr lang="fr-FR" sz="3600" b="1" dirty="0" err="1">
                <a:latin typeface="+mj-lt"/>
              </a:rPr>
              <a:t>University</a:t>
            </a:r>
            <a:r>
              <a:rPr lang="fr-FR" sz="3600" b="1" dirty="0">
                <a:latin typeface="+mj-lt"/>
              </a:rPr>
              <a:t> </a:t>
            </a:r>
            <a:r>
              <a:rPr lang="fr-FR" sz="3600" b="1" dirty="0" err="1">
                <a:latin typeface="+mj-lt"/>
              </a:rPr>
              <a:t>facility</a:t>
            </a:r>
            <a:r>
              <a:rPr lang="fr-FR" sz="36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54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D8862-7FE9-F8F4-3EFA-B7234D17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ADC-8874-40E0-B817-CC10C1B98349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17D46B4B-BDD1-512A-E890-56A90EDB15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3254" y="1571989"/>
          <a:ext cx="6790765" cy="4008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DDE4936-0DF1-C472-9ABC-EBC46FA2DB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2474" y="5791199"/>
            <a:ext cx="1744813" cy="8969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AE27CB-E185-6423-E530-39B8816CC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9625" y="5797906"/>
            <a:ext cx="2715862" cy="896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5BDF01-2D80-DA97-A4D4-E2CFF3648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691" y="5791199"/>
            <a:ext cx="1812985" cy="903689"/>
          </a:xfrm>
          <a:prstGeom prst="rect">
            <a:avLst/>
          </a:prstGeom>
        </p:spPr>
      </p:pic>
      <p:sp>
        <p:nvSpPr>
          <p:cNvPr id="2" name="Rectangle : avec coins arrondis en diagonale 9">
            <a:extLst>
              <a:ext uri="{FF2B5EF4-FFF2-40B4-BE49-F238E27FC236}">
                <a16:creationId xmlns:a16="http://schemas.microsoft.com/office/drawing/2014/main" id="{9005DAD2-3078-DA77-EB80-B5A3CF85CF6C}"/>
              </a:ext>
            </a:extLst>
          </p:cNvPr>
          <p:cNvSpPr/>
          <p:nvPr/>
        </p:nvSpPr>
        <p:spPr>
          <a:xfrm>
            <a:off x="-968316" y="0"/>
            <a:ext cx="10434633" cy="6945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C4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err="1">
                <a:latin typeface="+mj-lt"/>
              </a:rPr>
              <a:t>Microalgal</a:t>
            </a:r>
            <a:r>
              <a:rPr lang="fr-FR" sz="3600" b="1" dirty="0">
                <a:latin typeface="+mj-lt"/>
              </a:rPr>
              <a:t> </a:t>
            </a:r>
            <a:r>
              <a:rPr lang="fr-FR" sz="3600" b="1" dirty="0" err="1">
                <a:latin typeface="+mj-lt"/>
              </a:rPr>
              <a:t>Circular</a:t>
            </a:r>
            <a:r>
              <a:rPr lang="fr-FR" sz="3600" b="1" dirty="0">
                <a:latin typeface="+mj-lt"/>
              </a:rPr>
              <a:t> </a:t>
            </a:r>
            <a:r>
              <a:rPr lang="fr-FR" sz="3600" b="1" dirty="0" err="1">
                <a:latin typeface="+mj-lt"/>
              </a:rPr>
              <a:t>Bioeconomy</a:t>
            </a:r>
            <a:r>
              <a:rPr lang="fr-FR" sz="3600" b="1" dirty="0">
                <a:latin typeface="+mj-lt"/>
              </a:rPr>
              <a:t> </a:t>
            </a:r>
            <a:r>
              <a:rPr lang="fr-FR" sz="3600" b="1" dirty="0" err="1">
                <a:latin typeface="+mj-lt"/>
              </a:rPr>
              <a:t>projects</a:t>
            </a:r>
            <a:r>
              <a:rPr lang="fr-FR" sz="3600" b="1" dirty="0">
                <a:latin typeface="+mj-lt"/>
              </a:rPr>
              <a:t>  </a:t>
            </a:r>
          </a:p>
        </p:txBody>
      </p:sp>
      <p:grpSp>
        <p:nvGrpSpPr>
          <p:cNvPr id="5" name="Groupe 47">
            <a:extLst>
              <a:ext uri="{FF2B5EF4-FFF2-40B4-BE49-F238E27FC236}">
                <a16:creationId xmlns:a16="http://schemas.microsoft.com/office/drawing/2014/main" id="{28CC15E6-8083-0A80-23E0-F1AAD9B56BF5}"/>
              </a:ext>
            </a:extLst>
          </p:cNvPr>
          <p:cNvGrpSpPr/>
          <p:nvPr/>
        </p:nvGrpSpPr>
        <p:grpSpPr>
          <a:xfrm flipH="1">
            <a:off x="8317910" y="1084975"/>
            <a:ext cx="3328580" cy="2904652"/>
            <a:chOff x="2342750" y="142954"/>
            <a:chExt cx="7559888" cy="6577132"/>
          </a:xfrm>
        </p:grpSpPr>
        <p:sp>
          <p:nvSpPr>
            <p:cNvPr id="12" name="Ellipse 48">
              <a:extLst>
                <a:ext uri="{FF2B5EF4-FFF2-40B4-BE49-F238E27FC236}">
                  <a16:creationId xmlns:a16="http://schemas.microsoft.com/office/drawing/2014/main" id="{D2BEB0B2-76CA-AB8D-D240-0D78769BCF01}"/>
                </a:ext>
              </a:extLst>
            </p:cNvPr>
            <p:cNvSpPr/>
            <p:nvPr/>
          </p:nvSpPr>
          <p:spPr>
            <a:xfrm>
              <a:off x="3170972" y="396820"/>
              <a:ext cx="5893679" cy="6064360"/>
            </a:xfrm>
            <a:prstGeom prst="ellips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grpSp>
          <p:nvGrpSpPr>
            <p:cNvPr id="16" name="Groupe 49">
              <a:extLst>
                <a:ext uri="{FF2B5EF4-FFF2-40B4-BE49-F238E27FC236}">
                  <a16:creationId xmlns:a16="http://schemas.microsoft.com/office/drawing/2014/main" id="{CBC3ADD6-7843-2359-874F-4D1C89EC2001}"/>
                </a:ext>
              </a:extLst>
            </p:cNvPr>
            <p:cNvGrpSpPr/>
            <p:nvPr/>
          </p:nvGrpSpPr>
          <p:grpSpPr>
            <a:xfrm>
              <a:off x="2342750" y="2733267"/>
              <a:ext cx="1958784" cy="1897567"/>
              <a:chOff x="847848" y="2350509"/>
              <a:chExt cx="1944286" cy="1897567"/>
            </a:xfrm>
          </p:grpSpPr>
          <p:sp>
            <p:nvSpPr>
              <p:cNvPr id="38" name="Ellipse 70">
                <a:extLst>
                  <a:ext uri="{FF2B5EF4-FFF2-40B4-BE49-F238E27FC236}">
                    <a16:creationId xmlns:a16="http://schemas.microsoft.com/office/drawing/2014/main" id="{0E148D30-1478-E912-A3C9-D8F284649108}"/>
                  </a:ext>
                </a:extLst>
              </p:cNvPr>
              <p:cNvSpPr/>
              <p:nvPr/>
            </p:nvSpPr>
            <p:spPr>
              <a:xfrm>
                <a:off x="847848" y="2350509"/>
                <a:ext cx="1944286" cy="1897567"/>
              </a:xfrm>
              <a:prstGeom prst="ellipse">
                <a:avLst/>
              </a:prstGeom>
              <a:solidFill>
                <a:srgbClr val="2C4798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pic>
            <p:nvPicPr>
              <p:cNvPr id="39" name="Image 71">
                <a:extLst>
                  <a:ext uri="{FF2B5EF4-FFF2-40B4-BE49-F238E27FC236}">
                    <a16:creationId xmlns:a16="http://schemas.microsoft.com/office/drawing/2014/main" id="{36289878-9A2C-8CDC-B6AD-E5D803146A75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2376" y="2499330"/>
                <a:ext cx="1284777" cy="1291561"/>
              </a:xfrm>
              <a:prstGeom prst="rect">
                <a:avLst/>
              </a:prstGeom>
            </p:spPr>
          </p:pic>
        </p:grpSp>
        <p:grpSp>
          <p:nvGrpSpPr>
            <p:cNvPr id="18" name="Groupe 50">
              <a:extLst>
                <a:ext uri="{FF2B5EF4-FFF2-40B4-BE49-F238E27FC236}">
                  <a16:creationId xmlns:a16="http://schemas.microsoft.com/office/drawing/2014/main" id="{460EEF0F-FF7F-C8B6-91B3-5FD4A2116798}"/>
                </a:ext>
              </a:extLst>
            </p:cNvPr>
            <p:cNvGrpSpPr/>
            <p:nvPr/>
          </p:nvGrpSpPr>
          <p:grpSpPr>
            <a:xfrm>
              <a:off x="3853914" y="4822519"/>
              <a:ext cx="1958784" cy="1897567"/>
              <a:chOff x="1473873" y="4343593"/>
              <a:chExt cx="1944286" cy="1897567"/>
            </a:xfrm>
          </p:grpSpPr>
          <p:sp>
            <p:nvSpPr>
              <p:cNvPr id="35" name="Ellipse 67">
                <a:extLst>
                  <a:ext uri="{FF2B5EF4-FFF2-40B4-BE49-F238E27FC236}">
                    <a16:creationId xmlns:a16="http://schemas.microsoft.com/office/drawing/2014/main" id="{ED50FBB9-5B1A-E089-5377-423F274C5861}"/>
                  </a:ext>
                </a:extLst>
              </p:cNvPr>
              <p:cNvSpPr/>
              <p:nvPr/>
            </p:nvSpPr>
            <p:spPr>
              <a:xfrm>
                <a:off x="1473873" y="4343593"/>
                <a:ext cx="1944286" cy="1897567"/>
              </a:xfrm>
              <a:prstGeom prst="ellipse">
                <a:avLst/>
              </a:prstGeom>
              <a:solidFill>
                <a:srgbClr val="2C4798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pic>
            <p:nvPicPr>
              <p:cNvPr id="36" name="Image 68">
                <a:extLst>
                  <a:ext uri="{FF2B5EF4-FFF2-40B4-BE49-F238E27FC236}">
                    <a16:creationId xmlns:a16="http://schemas.microsoft.com/office/drawing/2014/main" id="{56723AC1-CD5D-C751-A917-1589D75AAAEC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01611" y="4487053"/>
                <a:ext cx="952740" cy="1012256"/>
              </a:xfrm>
              <a:prstGeom prst="rect">
                <a:avLst/>
              </a:prstGeom>
            </p:spPr>
          </p:pic>
          <p:pic>
            <p:nvPicPr>
              <p:cNvPr id="37" name="Image 69">
                <a:extLst>
                  <a:ext uri="{FF2B5EF4-FFF2-40B4-BE49-F238E27FC236}">
                    <a16:creationId xmlns:a16="http://schemas.microsoft.com/office/drawing/2014/main" id="{D40713BC-BB60-2839-75E5-E592661A847C}"/>
                  </a:ext>
                </a:extLst>
              </p:cNvPr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45873" y="5053096"/>
                <a:ext cx="680237" cy="731609"/>
              </a:xfrm>
              <a:prstGeom prst="rect">
                <a:avLst/>
              </a:prstGeom>
            </p:spPr>
          </p:pic>
        </p:grpSp>
        <p:grpSp>
          <p:nvGrpSpPr>
            <p:cNvPr id="19" name="Groupe 51">
              <a:extLst>
                <a:ext uri="{FF2B5EF4-FFF2-40B4-BE49-F238E27FC236}">
                  <a16:creationId xmlns:a16="http://schemas.microsoft.com/office/drawing/2014/main" id="{624F28A2-9353-2EFC-450F-BA12A87AA995}"/>
                </a:ext>
              </a:extLst>
            </p:cNvPr>
            <p:cNvGrpSpPr/>
            <p:nvPr/>
          </p:nvGrpSpPr>
          <p:grpSpPr>
            <a:xfrm>
              <a:off x="6690692" y="4669884"/>
              <a:ext cx="1958784" cy="1897567"/>
              <a:chOff x="3604368" y="4835922"/>
              <a:chExt cx="1944286" cy="1897567"/>
            </a:xfrm>
          </p:grpSpPr>
          <p:sp>
            <p:nvSpPr>
              <p:cNvPr id="33" name="Ellipse 65">
                <a:extLst>
                  <a:ext uri="{FF2B5EF4-FFF2-40B4-BE49-F238E27FC236}">
                    <a16:creationId xmlns:a16="http://schemas.microsoft.com/office/drawing/2014/main" id="{7580295E-EE23-737A-91CE-7E9942AA8C1B}"/>
                  </a:ext>
                </a:extLst>
              </p:cNvPr>
              <p:cNvSpPr/>
              <p:nvPr/>
            </p:nvSpPr>
            <p:spPr>
              <a:xfrm>
                <a:off x="3604368" y="4835922"/>
                <a:ext cx="1944286" cy="1897567"/>
              </a:xfrm>
              <a:prstGeom prst="ellipse">
                <a:avLst/>
              </a:prstGeom>
              <a:solidFill>
                <a:srgbClr val="2C4798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pic>
            <p:nvPicPr>
              <p:cNvPr id="34" name="Image 66">
                <a:extLst>
                  <a:ext uri="{FF2B5EF4-FFF2-40B4-BE49-F238E27FC236}">
                    <a16:creationId xmlns:a16="http://schemas.microsoft.com/office/drawing/2014/main" id="{B1927F3E-5B9A-04B3-8292-FA48B22D83BF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54207" y="5122186"/>
                <a:ext cx="1232720" cy="1247979"/>
              </a:xfrm>
              <a:prstGeom prst="rect">
                <a:avLst/>
              </a:prstGeom>
            </p:spPr>
          </p:pic>
        </p:grpSp>
        <p:grpSp>
          <p:nvGrpSpPr>
            <p:cNvPr id="20" name="Groupe 52">
              <a:extLst>
                <a:ext uri="{FF2B5EF4-FFF2-40B4-BE49-F238E27FC236}">
                  <a16:creationId xmlns:a16="http://schemas.microsoft.com/office/drawing/2014/main" id="{B7F9A27F-E987-B5A9-55FF-4618A863BD12}"/>
                </a:ext>
              </a:extLst>
            </p:cNvPr>
            <p:cNvGrpSpPr/>
            <p:nvPr/>
          </p:nvGrpSpPr>
          <p:grpSpPr>
            <a:xfrm>
              <a:off x="3251169" y="329602"/>
              <a:ext cx="1958784" cy="1897567"/>
              <a:chOff x="2517518" y="364137"/>
              <a:chExt cx="1944286" cy="1897567"/>
            </a:xfrm>
          </p:grpSpPr>
          <p:sp>
            <p:nvSpPr>
              <p:cNvPr id="29" name="Ellipse 61">
                <a:extLst>
                  <a:ext uri="{FF2B5EF4-FFF2-40B4-BE49-F238E27FC236}">
                    <a16:creationId xmlns:a16="http://schemas.microsoft.com/office/drawing/2014/main" id="{5CFD9F64-01E8-F4EC-0001-E6525BF3BF42}"/>
                  </a:ext>
                </a:extLst>
              </p:cNvPr>
              <p:cNvSpPr/>
              <p:nvPr/>
            </p:nvSpPr>
            <p:spPr>
              <a:xfrm>
                <a:off x="2517518" y="364137"/>
                <a:ext cx="1944286" cy="1897567"/>
              </a:xfrm>
              <a:prstGeom prst="ellipse">
                <a:avLst/>
              </a:prstGeom>
              <a:solidFill>
                <a:srgbClr val="2C4798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pic>
            <p:nvPicPr>
              <p:cNvPr id="30" name="Image 62">
                <a:extLst>
                  <a:ext uri="{FF2B5EF4-FFF2-40B4-BE49-F238E27FC236}">
                    <a16:creationId xmlns:a16="http://schemas.microsoft.com/office/drawing/2014/main" id="{5EDE5C8B-A5A0-3205-D7B4-0A9BCF73CEB2}"/>
                  </a:ext>
                </a:extLst>
              </p:cNvPr>
              <p:cNvPicPr>
                <a:picLocks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03319" y="873061"/>
                <a:ext cx="892251" cy="944611"/>
              </a:xfrm>
              <a:prstGeom prst="rect">
                <a:avLst/>
              </a:prstGeom>
            </p:spPr>
          </p:pic>
          <p:pic>
            <p:nvPicPr>
              <p:cNvPr id="31" name="Image 63">
                <a:extLst>
                  <a:ext uri="{FF2B5EF4-FFF2-40B4-BE49-F238E27FC236}">
                    <a16:creationId xmlns:a16="http://schemas.microsoft.com/office/drawing/2014/main" id="{59B86B58-9671-655C-6EBE-53E5CF113445}"/>
                  </a:ext>
                </a:extLst>
              </p:cNvPr>
              <p:cNvPicPr>
                <a:picLocks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15112" y="877924"/>
                <a:ext cx="803752" cy="756965"/>
              </a:xfrm>
              <a:prstGeom prst="rect">
                <a:avLst/>
              </a:prstGeom>
            </p:spPr>
          </p:pic>
          <p:pic>
            <p:nvPicPr>
              <p:cNvPr id="32" name="Image 64">
                <a:extLst>
                  <a:ext uri="{FF2B5EF4-FFF2-40B4-BE49-F238E27FC236}">
                    <a16:creationId xmlns:a16="http://schemas.microsoft.com/office/drawing/2014/main" id="{A2929B12-6A5D-4EA1-167C-565F32E7CC2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14822" y="409848"/>
                <a:ext cx="803752" cy="743937"/>
              </a:xfrm>
              <a:prstGeom prst="rect">
                <a:avLst/>
              </a:prstGeom>
            </p:spPr>
          </p:pic>
        </p:grpSp>
        <p:grpSp>
          <p:nvGrpSpPr>
            <p:cNvPr id="21" name="Groupe 53">
              <a:extLst>
                <a:ext uri="{FF2B5EF4-FFF2-40B4-BE49-F238E27FC236}">
                  <a16:creationId xmlns:a16="http://schemas.microsoft.com/office/drawing/2014/main" id="{E5200FAC-890C-48CB-B739-EB2614B1E2AE}"/>
                </a:ext>
              </a:extLst>
            </p:cNvPr>
            <p:cNvGrpSpPr/>
            <p:nvPr/>
          </p:nvGrpSpPr>
          <p:grpSpPr>
            <a:xfrm>
              <a:off x="6676194" y="142954"/>
              <a:ext cx="1958784" cy="2151746"/>
              <a:chOff x="5713514" y="1242296"/>
              <a:chExt cx="1944286" cy="2151746"/>
            </a:xfrm>
          </p:grpSpPr>
          <p:sp>
            <p:nvSpPr>
              <p:cNvPr id="26" name="Ellipse 58">
                <a:extLst>
                  <a:ext uri="{FF2B5EF4-FFF2-40B4-BE49-F238E27FC236}">
                    <a16:creationId xmlns:a16="http://schemas.microsoft.com/office/drawing/2014/main" id="{018BC570-23B0-DB24-D53D-CB622EC56BDE}"/>
                  </a:ext>
                </a:extLst>
              </p:cNvPr>
              <p:cNvSpPr/>
              <p:nvPr/>
            </p:nvSpPr>
            <p:spPr>
              <a:xfrm>
                <a:off x="5713514" y="1265488"/>
                <a:ext cx="1944286" cy="1897567"/>
              </a:xfrm>
              <a:prstGeom prst="ellipse">
                <a:avLst/>
              </a:prstGeom>
              <a:solidFill>
                <a:srgbClr val="2C479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pic>
            <p:nvPicPr>
              <p:cNvPr id="27" name="Image 59">
                <a:extLst>
                  <a:ext uri="{FF2B5EF4-FFF2-40B4-BE49-F238E27FC236}">
                    <a16:creationId xmlns:a16="http://schemas.microsoft.com/office/drawing/2014/main" id="{299590F4-1D88-88F3-D224-8C284BC10847}"/>
                  </a:ext>
                </a:extLst>
              </p:cNvPr>
              <p:cNvPicPr>
                <a:picLocks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00485" y="1242296"/>
                <a:ext cx="1428750" cy="142875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8" name="Image 60">
                <a:extLst>
                  <a:ext uri="{FF2B5EF4-FFF2-40B4-BE49-F238E27FC236}">
                    <a16:creationId xmlns:a16="http://schemas.microsoft.com/office/drawing/2014/main" id="{C9EC8F03-B21C-4028-B878-1D0C7CFB867A}"/>
                  </a:ext>
                </a:extLst>
              </p:cNvPr>
              <p:cNvPicPr>
                <a:picLocks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28951" y="2093005"/>
                <a:ext cx="1134866" cy="1301037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2" name="Groupe 54">
              <a:extLst>
                <a:ext uri="{FF2B5EF4-FFF2-40B4-BE49-F238E27FC236}">
                  <a16:creationId xmlns:a16="http://schemas.microsoft.com/office/drawing/2014/main" id="{32E0099C-F698-083F-B715-6C2150FA161C}"/>
                </a:ext>
              </a:extLst>
            </p:cNvPr>
            <p:cNvGrpSpPr/>
            <p:nvPr/>
          </p:nvGrpSpPr>
          <p:grpSpPr>
            <a:xfrm>
              <a:off x="7943854" y="2507241"/>
              <a:ext cx="1958784" cy="1897567"/>
              <a:chOff x="5699311" y="3813424"/>
              <a:chExt cx="1944286" cy="1897567"/>
            </a:xfrm>
          </p:grpSpPr>
          <p:sp>
            <p:nvSpPr>
              <p:cNvPr id="23" name="Ellipse 55">
                <a:extLst>
                  <a:ext uri="{FF2B5EF4-FFF2-40B4-BE49-F238E27FC236}">
                    <a16:creationId xmlns:a16="http://schemas.microsoft.com/office/drawing/2014/main" id="{5E119007-E7BC-F7A7-43D5-EB885B626D4B}"/>
                  </a:ext>
                </a:extLst>
              </p:cNvPr>
              <p:cNvSpPr/>
              <p:nvPr/>
            </p:nvSpPr>
            <p:spPr>
              <a:xfrm>
                <a:off x="5699311" y="3813424"/>
                <a:ext cx="1944286" cy="1897567"/>
              </a:xfrm>
              <a:prstGeom prst="ellipse">
                <a:avLst/>
              </a:prstGeom>
              <a:solidFill>
                <a:srgbClr val="2C4798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pic>
            <p:nvPicPr>
              <p:cNvPr id="24" name="Image 56">
                <a:extLst>
                  <a:ext uri="{FF2B5EF4-FFF2-40B4-BE49-F238E27FC236}">
                    <a16:creationId xmlns:a16="http://schemas.microsoft.com/office/drawing/2014/main" id="{C09FB003-B178-4AD8-1028-76EBC03C7E49}"/>
                  </a:ext>
                </a:extLst>
              </p:cNvPr>
              <p:cNvPicPr>
                <a:picLocks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43980" y="4927324"/>
                <a:ext cx="764630" cy="692767"/>
              </a:xfrm>
              <a:prstGeom prst="rect">
                <a:avLst/>
              </a:prstGeom>
            </p:spPr>
          </p:pic>
          <p:pic>
            <p:nvPicPr>
              <p:cNvPr id="25" name="Image 57">
                <a:extLst>
                  <a:ext uri="{FF2B5EF4-FFF2-40B4-BE49-F238E27FC236}">
                    <a16:creationId xmlns:a16="http://schemas.microsoft.com/office/drawing/2014/main" id="{DFA4B391-8B70-A7D7-CB03-2685F331F70C}"/>
                  </a:ext>
                </a:extLst>
              </p:cNvPr>
              <p:cNvPicPr>
                <a:picLocks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55337" y="3936534"/>
                <a:ext cx="1197247" cy="1012257"/>
              </a:xfrm>
              <a:prstGeom prst="rect">
                <a:avLst/>
              </a:prstGeom>
            </p:spPr>
          </p:pic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6DA2C85-ABBA-D970-C981-B3381FBACCFE}"/>
              </a:ext>
            </a:extLst>
          </p:cNvPr>
          <p:cNvSpPr txBox="1"/>
          <p:nvPr/>
        </p:nvSpPr>
        <p:spPr>
          <a:xfrm>
            <a:off x="7734639" y="3931476"/>
            <a:ext cx="40077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i="1" dirty="0" err="1">
                <a:solidFill>
                  <a:srgbClr val="2C4798"/>
                </a:solidFill>
              </a:rPr>
              <a:t>Creating</a:t>
            </a:r>
            <a:r>
              <a:rPr lang="fr-FR" sz="1800" b="1" i="1" dirty="0">
                <a:solidFill>
                  <a:srgbClr val="2C4798"/>
                </a:solidFill>
              </a:rPr>
              <a:t> value </a:t>
            </a:r>
            <a:r>
              <a:rPr lang="fr-FR" sz="1800" b="1" i="1" dirty="0" err="1">
                <a:solidFill>
                  <a:srgbClr val="2C4798"/>
                </a:solidFill>
              </a:rPr>
              <a:t>from</a:t>
            </a:r>
            <a:r>
              <a:rPr lang="fr-FR" sz="1800" b="1" i="1" dirty="0">
                <a:solidFill>
                  <a:srgbClr val="2C4798"/>
                </a:solidFill>
              </a:rPr>
              <a:t> </a:t>
            </a:r>
            <a:r>
              <a:rPr lang="fr-FR" sz="1800" b="1" i="1" dirty="0" err="1">
                <a:solidFill>
                  <a:srgbClr val="2C4798"/>
                </a:solidFill>
              </a:rPr>
              <a:t>waste</a:t>
            </a:r>
            <a:r>
              <a:rPr lang="fr-FR" sz="1800" b="1" i="1" dirty="0">
                <a:solidFill>
                  <a:srgbClr val="2C4798"/>
                </a:solidFill>
              </a:rPr>
              <a:t> </a:t>
            </a:r>
            <a:r>
              <a:rPr lang="fr-FR" sz="1800" b="1" i="1" dirty="0" err="1">
                <a:solidFill>
                  <a:srgbClr val="2C4798"/>
                </a:solidFill>
              </a:rPr>
              <a:t>nutrients</a:t>
            </a:r>
            <a:r>
              <a:rPr lang="fr-FR" sz="1800" b="1" i="1" dirty="0">
                <a:solidFill>
                  <a:srgbClr val="2C4798"/>
                </a:solidFill>
              </a:rPr>
              <a:t> by </a:t>
            </a:r>
            <a:r>
              <a:rPr lang="fr-FR" sz="1800" b="1" i="1" dirty="0" err="1">
                <a:solidFill>
                  <a:srgbClr val="2C4798"/>
                </a:solidFill>
              </a:rPr>
              <a:t>integrating</a:t>
            </a:r>
            <a:r>
              <a:rPr lang="fr-FR" sz="1800" b="1" i="1" dirty="0">
                <a:solidFill>
                  <a:srgbClr val="2C4798"/>
                </a:solidFill>
              </a:rPr>
              <a:t> algal and </a:t>
            </a:r>
            <a:r>
              <a:rPr lang="fr-FR" sz="1800" b="1" i="1" dirty="0" err="1">
                <a:solidFill>
                  <a:srgbClr val="2C4798"/>
                </a:solidFill>
              </a:rPr>
              <a:t>remediation</a:t>
            </a:r>
            <a:endParaRPr lang="fr-FR" sz="1800" b="1" i="1" dirty="0">
              <a:solidFill>
                <a:srgbClr val="2C4798"/>
              </a:solidFill>
            </a:endParaRPr>
          </a:p>
          <a:p>
            <a:pPr algn="ctr"/>
            <a:r>
              <a:rPr lang="fr-FR" sz="1800" b="1" i="1" dirty="0">
                <a:solidFill>
                  <a:srgbClr val="2C4798"/>
                </a:solidFill>
              </a:rPr>
              <a:t>and new </a:t>
            </a:r>
            <a:r>
              <a:rPr lang="fr-FR" sz="1800" b="1" i="1" dirty="0" err="1">
                <a:solidFill>
                  <a:srgbClr val="2C4798"/>
                </a:solidFill>
              </a:rPr>
              <a:t>products</a:t>
            </a:r>
            <a:r>
              <a:rPr lang="fr-FR" sz="1800" b="1" i="1" dirty="0">
                <a:solidFill>
                  <a:srgbClr val="2C4798"/>
                </a:solidFill>
              </a:rPr>
              <a:t> </a:t>
            </a:r>
            <a:r>
              <a:rPr lang="fr-FR" sz="1800" b="1" i="1" dirty="0" err="1">
                <a:solidFill>
                  <a:srgbClr val="2C4798"/>
                </a:solidFill>
              </a:rPr>
              <a:t>development</a:t>
            </a:r>
            <a:r>
              <a:rPr lang="fr-FR" sz="1800" b="1" i="1" dirty="0">
                <a:solidFill>
                  <a:srgbClr val="2C4798"/>
                </a:solidFill>
              </a:rPr>
              <a:t>  </a:t>
            </a:r>
            <a:endParaRPr lang="en-US" dirty="0"/>
          </a:p>
        </p:txBody>
      </p:sp>
      <p:pic>
        <p:nvPicPr>
          <p:cNvPr id="43" name="Picture 4">
            <a:extLst>
              <a:ext uri="{FF2B5EF4-FFF2-40B4-BE49-F238E27FC236}">
                <a16:creationId xmlns:a16="http://schemas.microsoft.com/office/drawing/2014/main" id="{2118FD66-5AFE-CBE8-4ABD-3A1AF5466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62" y="5057596"/>
            <a:ext cx="1772711" cy="66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Logo Microalgae Intereg Atlantic Area">
            <a:extLst>
              <a:ext uri="{FF2B5EF4-FFF2-40B4-BE49-F238E27FC236}">
                <a16:creationId xmlns:a16="http://schemas.microsoft.com/office/drawing/2014/main" id="{6F7E7512-748D-2170-5F45-7C1FA3CC3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6"/>
          <a:stretch/>
        </p:blipFill>
        <p:spPr bwMode="auto">
          <a:xfrm>
            <a:off x="9955996" y="4813520"/>
            <a:ext cx="2246449" cy="52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Logo Microalgae Intereg Atlantic Area">
            <a:extLst>
              <a:ext uri="{FF2B5EF4-FFF2-40B4-BE49-F238E27FC236}">
                <a16:creationId xmlns:a16="http://schemas.microsoft.com/office/drawing/2014/main" id="{862BEB6E-CFD0-C5F8-0E51-C687AD12F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5"/>
          <a:stretch/>
        </p:blipFill>
        <p:spPr bwMode="auto">
          <a:xfrm>
            <a:off x="9924999" y="5376831"/>
            <a:ext cx="2112268" cy="78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217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1111</Words>
  <Application>Microsoft Office PowerPoint</Application>
  <PresentationFormat>Widescreen</PresentationFormat>
  <Paragraphs>247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Aptos</vt:lpstr>
      <vt:lpstr>Aptos Display</vt:lpstr>
      <vt:lpstr>Arial</vt:lpstr>
      <vt:lpstr>Century Schoolbook</vt:lpstr>
      <vt:lpstr>Helvetica Neue</vt:lpstr>
      <vt:lpstr>IBM Plex Sans</vt:lpstr>
      <vt:lpstr>Narkisim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Agricultural &amp; Environmental Benefits:</vt:lpstr>
      <vt:lpstr>PowerPoint Presentation</vt:lpstr>
      <vt:lpstr>PowerPoint Presentation</vt:lpstr>
      <vt:lpstr>Overview of the Algar Brew and ALG-CO2 project </vt:lpstr>
      <vt:lpstr>PowerPoint Presentation</vt:lpstr>
      <vt:lpstr>Algal biotechnology green technology application </vt:lpstr>
      <vt:lpstr>PowerPoint Presentation</vt:lpstr>
      <vt:lpstr>Experimental trials at Brewery location</vt:lpstr>
      <vt:lpstr>PowerPoint Presentation</vt:lpstr>
      <vt:lpstr>Trails in 2024 at Bluestone brewery location  </vt:lpstr>
      <vt:lpstr>PowerPoint Presentation</vt:lpstr>
      <vt:lpstr>PowerPoint Presentation</vt:lpstr>
    </vt:vector>
  </TitlesOfParts>
  <Company>Swansea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Alla Silkina</dc:creator>
  <cp:lastModifiedBy>Alla Silkina</cp:lastModifiedBy>
  <cp:revision>1</cp:revision>
  <dcterms:created xsi:type="dcterms:W3CDTF">2025-06-05T09:21:39Z</dcterms:created>
  <dcterms:modified xsi:type="dcterms:W3CDTF">2025-06-05T16:09:37Z</dcterms:modified>
</cp:coreProperties>
</file>